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56"/>
  </p:notesMasterIdLst>
  <p:handoutMasterIdLst>
    <p:handoutMasterId r:id="rId57"/>
  </p:handoutMasterIdLst>
  <p:sldIdLst>
    <p:sldId id="257" r:id="rId6"/>
    <p:sldId id="508" r:id="rId7"/>
    <p:sldId id="509" r:id="rId8"/>
    <p:sldId id="510" r:id="rId9"/>
    <p:sldId id="511" r:id="rId10"/>
    <p:sldId id="546" r:id="rId11"/>
    <p:sldId id="512" r:id="rId12"/>
    <p:sldId id="578" r:id="rId13"/>
    <p:sldId id="549" r:id="rId14"/>
    <p:sldId id="548" r:id="rId15"/>
    <p:sldId id="550" r:id="rId16"/>
    <p:sldId id="556" r:id="rId17"/>
    <p:sldId id="563" r:id="rId18"/>
    <p:sldId id="580" r:id="rId19"/>
    <p:sldId id="564" r:id="rId20"/>
    <p:sldId id="560" r:id="rId21"/>
    <p:sldId id="561" r:id="rId22"/>
    <p:sldId id="557" r:id="rId23"/>
    <p:sldId id="559" r:id="rId24"/>
    <p:sldId id="562" r:id="rId25"/>
    <p:sldId id="581" r:id="rId26"/>
    <p:sldId id="611" r:id="rId27"/>
    <p:sldId id="595" r:id="rId28"/>
    <p:sldId id="599" r:id="rId29"/>
    <p:sldId id="606" r:id="rId30"/>
    <p:sldId id="582" r:id="rId31"/>
    <p:sldId id="583" r:id="rId32"/>
    <p:sldId id="566" r:id="rId33"/>
    <p:sldId id="567" r:id="rId34"/>
    <p:sldId id="593" r:id="rId35"/>
    <p:sldId id="594" r:id="rId36"/>
    <p:sldId id="584" r:id="rId37"/>
    <p:sldId id="603" r:id="rId38"/>
    <p:sldId id="571" r:id="rId39"/>
    <p:sldId id="610" r:id="rId40"/>
    <p:sldId id="572" r:id="rId41"/>
    <p:sldId id="585" r:id="rId42"/>
    <p:sldId id="612" r:id="rId43"/>
    <p:sldId id="613" r:id="rId44"/>
    <p:sldId id="614" r:id="rId45"/>
    <p:sldId id="608" r:id="rId46"/>
    <p:sldId id="609" r:id="rId47"/>
    <p:sldId id="587" r:id="rId48"/>
    <p:sldId id="588" r:id="rId49"/>
    <p:sldId id="592" r:id="rId50"/>
    <p:sldId id="589" r:id="rId51"/>
    <p:sldId id="520" r:id="rId52"/>
    <p:sldId id="605" r:id="rId53"/>
    <p:sldId id="607" r:id="rId54"/>
    <p:sldId id="597" r:id="rId5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CC"/>
    <a:srgbClr val="FFD5D5"/>
    <a:srgbClr val="F66E85"/>
    <a:srgbClr val="235348"/>
    <a:srgbClr val="151D09"/>
    <a:srgbClr val="2F3F15"/>
    <a:srgbClr val="E2AF1E"/>
    <a:srgbClr val="2D695B"/>
    <a:srgbClr val="1E290D"/>
    <a:srgbClr val="F5CF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6596" autoAdjust="0"/>
  </p:normalViewPr>
  <p:slideViewPr>
    <p:cSldViewPr snapToGrid="0">
      <p:cViewPr varScale="1">
        <p:scale>
          <a:sx n="60" d="100"/>
          <a:sy n="60" d="100"/>
        </p:scale>
        <p:origin x="1637" y="53"/>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82" d="100"/>
          <a:sy n="82" d="100"/>
        </p:scale>
        <p:origin x="3918"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handoutMaster" Target="handoutMasters/handoutMaster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m Moore" userId="fa5fbf23-dad9-4785-810b-a47ed19207eb" providerId="ADAL" clId="{625AB1E8-DEA9-4FD4-BC94-B2B67A707A70}"/>
    <pc:docChg chg="undo custSel addSld delSld modSld">
      <pc:chgData name="Jim Moore" userId="fa5fbf23-dad9-4785-810b-a47ed19207eb" providerId="ADAL" clId="{625AB1E8-DEA9-4FD4-BC94-B2B67A707A70}" dt="2026-09-08T16:43:21.566" v="496" actId="1076"/>
      <pc:docMkLst>
        <pc:docMk/>
      </pc:docMkLst>
      <pc:sldChg chg="modSp mod modNotes">
        <pc:chgData name="Jim Moore" userId="fa5fbf23-dad9-4785-810b-a47ed19207eb" providerId="ADAL" clId="{625AB1E8-DEA9-4FD4-BC94-B2B67A707A70}" dt="2026-09-08T16:42:07.122" v="416" actId="368"/>
        <pc:sldMkLst>
          <pc:docMk/>
          <pc:sldMk cId="967843332" sldId="257"/>
        </pc:sldMkLst>
        <pc:spChg chg="mod">
          <ac:chgData name="Jim Moore" userId="fa5fbf23-dad9-4785-810b-a47ed19207eb" providerId="ADAL" clId="{625AB1E8-DEA9-4FD4-BC94-B2B67A707A70}" dt="2026-09-08T16:25:25.812" v="340" actId="20577"/>
          <ac:spMkLst>
            <pc:docMk/>
            <pc:sldMk cId="967843332" sldId="257"/>
            <ac:spMk id="2" creationId="{00000000-0000-0000-0000-000000000000}"/>
          </ac:spMkLst>
        </pc:spChg>
      </pc:sldChg>
      <pc:sldChg chg="modNotes">
        <pc:chgData name="Jim Moore" userId="fa5fbf23-dad9-4785-810b-a47ed19207eb" providerId="ADAL" clId="{625AB1E8-DEA9-4FD4-BC94-B2B67A707A70}" dt="2026-09-08T16:42:07.130" v="418" actId="368"/>
        <pc:sldMkLst>
          <pc:docMk/>
          <pc:sldMk cId="2279196264" sldId="508"/>
        </pc:sldMkLst>
      </pc:sldChg>
      <pc:sldChg chg="modNotes">
        <pc:chgData name="Jim Moore" userId="fa5fbf23-dad9-4785-810b-a47ed19207eb" providerId="ADAL" clId="{625AB1E8-DEA9-4FD4-BC94-B2B67A707A70}" dt="2026-09-08T16:42:07.144" v="420" actId="368"/>
        <pc:sldMkLst>
          <pc:docMk/>
          <pc:sldMk cId="2215372623" sldId="509"/>
        </pc:sldMkLst>
      </pc:sldChg>
      <pc:sldChg chg="modNotes">
        <pc:chgData name="Jim Moore" userId="fa5fbf23-dad9-4785-810b-a47ed19207eb" providerId="ADAL" clId="{625AB1E8-DEA9-4FD4-BC94-B2B67A707A70}" dt="2026-09-08T16:42:07.154" v="422" actId="368"/>
        <pc:sldMkLst>
          <pc:docMk/>
          <pc:sldMk cId="1360061773" sldId="510"/>
        </pc:sldMkLst>
      </pc:sldChg>
      <pc:sldChg chg="modNotes">
        <pc:chgData name="Jim Moore" userId="fa5fbf23-dad9-4785-810b-a47ed19207eb" providerId="ADAL" clId="{625AB1E8-DEA9-4FD4-BC94-B2B67A707A70}" dt="2026-09-08T16:42:07.162" v="424" actId="368"/>
        <pc:sldMkLst>
          <pc:docMk/>
          <pc:sldMk cId="4085632335" sldId="511"/>
        </pc:sldMkLst>
      </pc:sldChg>
      <pc:sldChg chg="modNotes">
        <pc:chgData name="Jim Moore" userId="fa5fbf23-dad9-4785-810b-a47ed19207eb" providerId="ADAL" clId="{625AB1E8-DEA9-4FD4-BC94-B2B67A707A70}" dt="2026-09-08T16:42:07.177" v="428" actId="368"/>
        <pc:sldMkLst>
          <pc:docMk/>
          <pc:sldMk cId="2428192445" sldId="512"/>
        </pc:sldMkLst>
      </pc:sldChg>
      <pc:sldChg chg="modNotes">
        <pc:chgData name="Jim Moore" userId="fa5fbf23-dad9-4785-810b-a47ed19207eb" providerId="ADAL" clId="{625AB1E8-DEA9-4FD4-BC94-B2B67A707A70}" dt="2026-09-08T16:42:07.478" v="486" actId="368"/>
        <pc:sldMkLst>
          <pc:docMk/>
          <pc:sldMk cId="57157652" sldId="520"/>
        </pc:sldMkLst>
      </pc:sldChg>
      <pc:sldChg chg="modNotes modNotesTx">
        <pc:chgData name="Jim Moore" userId="fa5fbf23-dad9-4785-810b-a47ed19207eb" providerId="ADAL" clId="{625AB1E8-DEA9-4FD4-BC94-B2B67A707A70}" dt="2026-09-08T16:42:07.170" v="426" actId="368"/>
        <pc:sldMkLst>
          <pc:docMk/>
          <pc:sldMk cId="1494424354" sldId="546"/>
        </pc:sldMkLst>
      </pc:sldChg>
      <pc:sldChg chg="modNotes">
        <pc:chgData name="Jim Moore" userId="fa5fbf23-dad9-4785-810b-a47ed19207eb" providerId="ADAL" clId="{625AB1E8-DEA9-4FD4-BC94-B2B67A707A70}" dt="2026-09-08T16:42:07.201" v="434" actId="368"/>
        <pc:sldMkLst>
          <pc:docMk/>
          <pc:sldMk cId="3045980419" sldId="548"/>
        </pc:sldMkLst>
      </pc:sldChg>
      <pc:sldChg chg="modSp mod modNotes">
        <pc:chgData name="Jim Moore" userId="fa5fbf23-dad9-4785-810b-a47ed19207eb" providerId="ADAL" clId="{625AB1E8-DEA9-4FD4-BC94-B2B67A707A70}" dt="2026-09-08T16:42:07.193" v="432" actId="368"/>
        <pc:sldMkLst>
          <pc:docMk/>
          <pc:sldMk cId="4198472440" sldId="549"/>
        </pc:sldMkLst>
        <pc:spChg chg="mod">
          <ac:chgData name="Jim Moore" userId="fa5fbf23-dad9-4785-810b-a47ed19207eb" providerId="ADAL" clId="{625AB1E8-DEA9-4FD4-BC94-B2B67A707A70}" dt="2026-09-08T16:27:45.966" v="386" actId="20577"/>
          <ac:spMkLst>
            <pc:docMk/>
            <pc:sldMk cId="4198472440" sldId="549"/>
            <ac:spMk id="5" creationId="{42A7A06E-52DA-9DB6-4603-01AC45CBB35E}"/>
          </ac:spMkLst>
        </pc:spChg>
      </pc:sldChg>
      <pc:sldChg chg="modNotes">
        <pc:chgData name="Jim Moore" userId="fa5fbf23-dad9-4785-810b-a47ed19207eb" providerId="ADAL" clId="{625AB1E8-DEA9-4FD4-BC94-B2B67A707A70}" dt="2026-09-08T16:42:07.208" v="436" actId="368"/>
        <pc:sldMkLst>
          <pc:docMk/>
          <pc:sldMk cId="2004597347" sldId="550"/>
        </pc:sldMkLst>
      </pc:sldChg>
      <pc:sldChg chg="modNotes">
        <pc:chgData name="Jim Moore" userId="fa5fbf23-dad9-4785-810b-a47ed19207eb" providerId="ADAL" clId="{625AB1E8-DEA9-4FD4-BC94-B2B67A707A70}" dt="2026-09-08T16:42:07.215" v="438" actId="368"/>
        <pc:sldMkLst>
          <pc:docMk/>
          <pc:sldMk cId="3203526258" sldId="556"/>
        </pc:sldMkLst>
      </pc:sldChg>
      <pc:sldChg chg="modNotes">
        <pc:chgData name="Jim Moore" userId="fa5fbf23-dad9-4785-810b-a47ed19207eb" providerId="ADAL" clId="{625AB1E8-DEA9-4FD4-BC94-B2B67A707A70}" dt="2026-09-08T16:42:07.264" v="450" actId="368"/>
        <pc:sldMkLst>
          <pc:docMk/>
          <pc:sldMk cId="2645229472" sldId="557"/>
        </pc:sldMkLst>
      </pc:sldChg>
      <pc:sldChg chg="modNotes">
        <pc:chgData name="Jim Moore" userId="fa5fbf23-dad9-4785-810b-a47ed19207eb" providerId="ADAL" clId="{625AB1E8-DEA9-4FD4-BC94-B2B67A707A70}" dt="2026-09-08T16:42:07.271" v="452" actId="368"/>
        <pc:sldMkLst>
          <pc:docMk/>
          <pc:sldMk cId="2579938432" sldId="559"/>
        </pc:sldMkLst>
      </pc:sldChg>
      <pc:sldChg chg="modNotes">
        <pc:chgData name="Jim Moore" userId="fa5fbf23-dad9-4785-810b-a47ed19207eb" providerId="ADAL" clId="{625AB1E8-DEA9-4FD4-BC94-B2B67A707A70}" dt="2026-09-08T16:42:07.247" v="446" actId="368"/>
        <pc:sldMkLst>
          <pc:docMk/>
          <pc:sldMk cId="4179397834" sldId="560"/>
        </pc:sldMkLst>
      </pc:sldChg>
      <pc:sldChg chg="modNotes">
        <pc:chgData name="Jim Moore" userId="fa5fbf23-dad9-4785-810b-a47ed19207eb" providerId="ADAL" clId="{625AB1E8-DEA9-4FD4-BC94-B2B67A707A70}" dt="2026-09-08T16:42:07.256" v="448" actId="368"/>
        <pc:sldMkLst>
          <pc:docMk/>
          <pc:sldMk cId="2330996643" sldId="561"/>
        </pc:sldMkLst>
      </pc:sldChg>
      <pc:sldChg chg="modNotes">
        <pc:chgData name="Jim Moore" userId="fa5fbf23-dad9-4785-810b-a47ed19207eb" providerId="ADAL" clId="{625AB1E8-DEA9-4FD4-BC94-B2B67A707A70}" dt="2026-09-08T16:42:07.280" v="454" actId="368"/>
        <pc:sldMkLst>
          <pc:docMk/>
          <pc:sldMk cId="339184028" sldId="562"/>
        </pc:sldMkLst>
      </pc:sldChg>
      <pc:sldChg chg="modNotes">
        <pc:chgData name="Jim Moore" userId="fa5fbf23-dad9-4785-810b-a47ed19207eb" providerId="ADAL" clId="{625AB1E8-DEA9-4FD4-BC94-B2B67A707A70}" dt="2026-09-08T16:42:07.223" v="440" actId="368"/>
        <pc:sldMkLst>
          <pc:docMk/>
          <pc:sldMk cId="3083635278" sldId="563"/>
        </pc:sldMkLst>
      </pc:sldChg>
      <pc:sldChg chg="modNotes">
        <pc:chgData name="Jim Moore" userId="fa5fbf23-dad9-4785-810b-a47ed19207eb" providerId="ADAL" clId="{625AB1E8-DEA9-4FD4-BC94-B2B67A707A70}" dt="2026-09-08T16:42:07.239" v="444" actId="368"/>
        <pc:sldMkLst>
          <pc:docMk/>
          <pc:sldMk cId="3069773149" sldId="564"/>
        </pc:sldMkLst>
      </pc:sldChg>
      <pc:sldChg chg="modSp modNotes modNotesTx">
        <pc:chgData name="Jim Moore" userId="fa5fbf23-dad9-4785-810b-a47ed19207eb" providerId="ADAL" clId="{625AB1E8-DEA9-4FD4-BC94-B2B67A707A70}" dt="2026-09-08T16:42:07.349" v="468" actId="368"/>
        <pc:sldMkLst>
          <pc:docMk/>
          <pc:sldMk cId="1070123355" sldId="567"/>
        </pc:sldMkLst>
        <pc:spChg chg="mod">
          <ac:chgData name="Jim Moore" userId="fa5fbf23-dad9-4785-810b-a47ed19207eb" providerId="ADAL" clId="{625AB1E8-DEA9-4FD4-BC94-B2B67A707A70}" dt="2026-09-08T16:33:56.637" v="396" actId="6549"/>
          <ac:spMkLst>
            <pc:docMk/>
            <pc:sldMk cId="1070123355" sldId="567"/>
            <ac:spMk id="11" creationId="{B0BAE9A3-C8C7-054A-F17B-604E8669A043}"/>
          </ac:spMkLst>
        </pc:spChg>
      </pc:sldChg>
      <pc:sldChg chg="modNotes">
        <pc:chgData name="Jim Moore" userId="fa5fbf23-dad9-4785-810b-a47ed19207eb" providerId="ADAL" clId="{625AB1E8-DEA9-4FD4-BC94-B2B67A707A70}" dt="2026-09-08T16:42:07.386" v="474" actId="368"/>
        <pc:sldMkLst>
          <pc:docMk/>
          <pc:sldMk cId="3334449660" sldId="571"/>
        </pc:sldMkLst>
      </pc:sldChg>
      <pc:sldChg chg="modSp mod">
        <pc:chgData name="Jim Moore" userId="fa5fbf23-dad9-4785-810b-a47ed19207eb" providerId="ADAL" clId="{625AB1E8-DEA9-4FD4-BC94-B2B67A707A70}" dt="2026-09-08T16:35:47.762" v="410" actId="20577"/>
        <pc:sldMkLst>
          <pc:docMk/>
          <pc:sldMk cId="3071846771" sldId="572"/>
        </pc:sldMkLst>
        <pc:spChg chg="mod">
          <ac:chgData name="Jim Moore" userId="fa5fbf23-dad9-4785-810b-a47ed19207eb" providerId="ADAL" clId="{625AB1E8-DEA9-4FD4-BC94-B2B67A707A70}" dt="2026-09-08T16:35:47.762" v="410" actId="20577"/>
          <ac:spMkLst>
            <pc:docMk/>
            <pc:sldMk cId="3071846771" sldId="572"/>
            <ac:spMk id="20" creationId="{14FF6B39-8395-1EFB-AD7C-E8A7248EB55B}"/>
          </ac:spMkLst>
        </pc:spChg>
      </pc:sldChg>
      <pc:sldChg chg="modNotes">
        <pc:chgData name="Jim Moore" userId="fa5fbf23-dad9-4785-810b-a47ed19207eb" providerId="ADAL" clId="{625AB1E8-DEA9-4FD4-BC94-B2B67A707A70}" dt="2026-09-08T16:42:07.186" v="430" actId="368"/>
        <pc:sldMkLst>
          <pc:docMk/>
          <pc:sldMk cId="3933409575" sldId="578"/>
        </pc:sldMkLst>
      </pc:sldChg>
      <pc:sldChg chg="modNotes">
        <pc:chgData name="Jim Moore" userId="fa5fbf23-dad9-4785-810b-a47ed19207eb" providerId="ADAL" clId="{625AB1E8-DEA9-4FD4-BC94-B2B67A707A70}" dt="2026-09-08T16:42:07.231" v="442" actId="368"/>
        <pc:sldMkLst>
          <pc:docMk/>
          <pc:sldMk cId="1865201625" sldId="580"/>
        </pc:sldMkLst>
      </pc:sldChg>
      <pc:sldChg chg="modNotes">
        <pc:chgData name="Jim Moore" userId="fa5fbf23-dad9-4785-810b-a47ed19207eb" providerId="ADAL" clId="{625AB1E8-DEA9-4FD4-BC94-B2B67A707A70}" dt="2026-09-08T16:42:07.287" v="456" actId="368"/>
        <pc:sldMkLst>
          <pc:docMk/>
          <pc:sldMk cId="3162081166" sldId="581"/>
        </pc:sldMkLst>
      </pc:sldChg>
      <pc:sldChg chg="modNotes">
        <pc:chgData name="Jim Moore" userId="fa5fbf23-dad9-4785-810b-a47ed19207eb" providerId="ADAL" clId="{625AB1E8-DEA9-4FD4-BC94-B2B67A707A70}" dt="2026-09-08T16:42:07.329" v="464" actId="368"/>
        <pc:sldMkLst>
          <pc:docMk/>
          <pc:sldMk cId="3438856303" sldId="582"/>
        </pc:sldMkLst>
      </pc:sldChg>
      <pc:sldChg chg="modNotes">
        <pc:chgData name="Jim Moore" userId="fa5fbf23-dad9-4785-810b-a47ed19207eb" providerId="ADAL" clId="{625AB1E8-DEA9-4FD4-BC94-B2B67A707A70}" dt="2026-09-08T16:42:07.337" v="466" actId="368"/>
        <pc:sldMkLst>
          <pc:docMk/>
          <pc:sldMk cId="4215602434" sldId="583"/>
        </pc:sldMkLst>
      </pc:sldChg>
      <pc:sldChg chg="modSp mod modNotes">
        <pc:chgData name="Jim Moore" userId="fa5fbf23-dad9-4785-810b-a47ed19207eb" providerId="ADAL" clId="{625AB1E8-DEA9-4FD4-BC94-B2B67A707A70}" dt="2026-09-08T16:42:07.449" v="480" actId="368"/>
        <pc:sldMkLst>
          <pc:docMk/>
          <pc:sldMk cId="1507271092" sldId="587"/>
        </pc:sldMkLst>
        <pc:spChg chg="mod">
          <ac:chgData name="Jim Moore" userId="fa5fbf23-dad9-4785-810b-a47ed19207eb" providerId="ADAL" clId="{625AB1E8-DEA9-4FD4-BC94-B2B67A707A70}" dt="2026-09-08T16:40:49.155" v="414" actId="20577"/>
          <ac:spMkLst>
            <pc:docMk/>
            <pc:sldMk cId="1507271092" sldId="587"/>
            <ac:spMk id="6" creationId="{0A7BAE25-3436-B98D-F32B-643E88976778}"/>
          </ac:spMkLst>
        </pc:spChg>
      </pc:sldChg>
      <pc:sldChg chg="modNotes">
        <pc:chgData name="Jim Moore" userId="fa5fbf23-dad9-4785-810b-a47ed19207eb" providerId="ADAL" clId="{625AB1E8-DEA9-4FD4-BC94-B2B67A707A70}" dt="2026-09-08T16:42:07.457" v="482" actId="368"/>
        <pc:sldMkLst>
          <pc:docMk/>
          <pc:sldMk cId="2461681504" sldId="588"/>
        </pc:sldMkLst>
      </pc:sldChg>
      <pc:sldChg chg="modNotes">
        <pc:chgData name="Jim Moore" userId="fa5fbf23-dad9-4785-810b-a47ed19207eb" providerId="ADAL" clId="{625AB1E8-DEA9-4FD4-BC94-B2B67A707A70}" dt="2026-09-08T16:42:07.466" v="484" actId="368"/>
        <pc:sldMkLst>
          <pc:docMk/>
          <pc:sldMk cId="784030110" sldId="592"/>
        </pc:sldMkLst>
      </pc:sldChg>
      <pc:sldChg chg="modNotes">
        <pc:chgData name="Jim Moore" userId="fa5fbf23-dad9-4785-810b-a47ed19207eb" providerId="ADAL" clId="{625AB1E8-DEA9-4FD4-BC94-B2B67A707A70}" dt="2026-09-08T16:42:07.358" v="470" actId="368"/>
        <pc:sldMkLst>
          <pc:docMk/>
          <pc:sldMk cId="3964823232" sldId="593"/>
        </pc:sldMkLst>
      </pc:sldChg>
      <pc:sldChg chg="modSp mod modNotes">
        <pc:chgData name="Jim Moore" userId="fa5fbf23-dad9-4785-810b-a47ed19207eb" providerId="ADAL" clId="{625AB1E8-DEA9-4FD4-BC94-B2B67A707A70}" dt="2026-09-08T16:42:07.301" v="460" actId="368"/>
        <pc:sldMkLst>
          <pc:docMk/>
          <pc:sldMk cId="1320345782" sldId="595"/>
        </pc:sldMkLst>
        <pc:spChg chg="mod">
          <ac:chgData name="Jim Moore" userId="fa5fbf23-dad9-4785-810b-a47ed19207eb" providerId="ADAL" clId="{625AB1E8-DEA9-4FD4-BC94-B2B67A707A70}" dt="2026-09-08T16:32:51.115" v="393" actId="6549"/>
          <ac:spMkLst>
            <pc:docMk/>
            <pc:sldMk cId="1320345782" sldId="595"/>
            <ac:spMk id="6" creationId="{C7045D54-0970-F1E4-F2BC-B8B0D6B0D6CC}"/>
          </ac:spMkLst>
        </pc:spChg>
      </pc:sldChg>
      <pc:sldChg chg="del modNotes">
        <pc:chgData name="Jim Moore" userId="fa5fbf23-dad9-4785-810b-a47ed19207eb" providerId="ADAL" clId="{625AB1E8-DEA9-4FD4-BC94-B2B67A707A70}" dt="2026-09-08T16:42:53.030" v="491" actId="47"/>
        <pc:sldMkLst>
          <pc:docMk/>
          <pc:sldMk cId="30423154" sldId="596"/>
        </pc:sldMkLst>
      </pc:sldChg>
      <pc:sldChg chg="delSp modSp mod delAnim">
        <pc:chgData name="Jim Moore" userId="fa5fbf23-dad9-4785-810b-a47ed19207eb" providerId="ADAL" clId="{625AB1E8-DEA9-4FD4-BC94-B2B67A707A70}" dt="2026-09-08T16:43:21.566" v="496" actId="1076"/>
        <pc:sldMkLst>
          <pc:docMk/>
          <pc:sldMk cId="1618070519" sldId="597"/>
        </pc:sldMkLst>
        <pc:spChg chg="del mod">
          <ac:chgData name="Jim Moore" userId="fa5fbf23-dad9-4785-810b-a47ed19207eb" providerId="ADAL" clId="{625AB1E8-DEA9-4FD4-BC94-B2B67A707A70}" dt="2026-09-08T16:43:06.164" v="493" actId="478"/>
          <ac:spMkLst>
            <pc:docMk/>
            <pc:sldMk cId="1618070519" sldId="597"/>
            <ac:spMk id="2" creationId="{E8D65F08-786F-85E3-CE15-ECDFEB98A0E0}"/>
          </ac:spMkLst>
        </pc:spChg>
        <pc:spChg chg="del">
          <ac:chgData name="Jim Moore" userId="fa5fbf23-dad9-4785-810b-a47ed19207eb" providerId="ADAL" clId="{625AB1E8-DEA9-4FD4-BC94-B2B67A707A70}" dt="2026-09-08T16:43:17.027" v="495" actId="478"/>
          <ac:spMkLst>
            <pc:docMk/>
            <pc:sldMk cId="1618070519" sldId="597"/>
            <ac:spMk id="11" creationId="{35E7C20E-BA98-FC2B-33A7-05A232E254CF}"/>
          </ac:spMkLst>
        </pc:spChg>
        <pc:spChg chg="mod">
          <ac:chgData name="Jim Moore" userId="fa5fbf23-dad9-4785-810b-a47ed19207eb" providerId="ADAL" clId="{625AB1E8-DEA9-4FD4-BC94-B2B67A707A70}" dt="2026-09-08T16:43:21.566" v="496" actId="1076"/>
          <ac:spMkLst>
            <pc:docMk/>
            <pc:sldMk cId="1618070519" sldId="597"/>
            <ac:spMk id="14" creationId="{143F8A90-1951-C616-4F7D-4F2E90125F26}"/>
          </ac:spMkLst>
        </pc:spChg>
      </pc:sldChg>
      <pc:sldChg chg="del modNotes">
        <pc:chgData name="Jim Moore" userId="fa5fbf23-dad9-4785-810b-a47ed19207eb" providerId="ADAL" clId="{625AB1E8-DEA9-4FD4-BC94-B2B67A707A70}" dt="2026-09-08T16:42:45.140" v="490" actId="47"/>
        <pc:sldMkLst>
          <pc:docMk/>
          <pc:sldMk cId="3116475795" sldId="600"/>
        </pc:sldMkLst>
      </pc:sldChg>
      <pc:sldChg chg="modNotes">
        <pc:chgData name="Jim Moore" userId="fa5fbf23-dad9-4785-810b-a47ed19207eb" providerId="ADAL" clId="{625AB1E8-DEA9-4FD4-BC94-B2B67A707A70}" dt="2026-09-08T16:42:07.377" v="472" actId="368"/>
        <pc:sldMkLst>
          <pc:docMk/>
          <pc:sldMk cId="2660838923" sldId="603"/>
        </pc:sldMkLst>
      </pc:sldChg>
      <pc:sldChg chg="del modNotes">
        <pc:chgData name="Jim Moore" userId="fa5fbf23-dad9-4785-810b-a47ed19207eb" providerId="ADAL" clId="{625AB1E8-DEA9-4FD4-BC94-B2B67A707A70}" dt="2026-09-08T16:42:32.615" v="489" actId="47"/>
        <pc:sldMkLst>
          <pc:docMk/>
          <pc:sldMk cId="1979174187" sldId="604"/>
        </pc:sldMkLst>
      </pc:sldChg>
      <pc:sldChg chg="addSp delSp modSp mod">
        <pc:chgData name="Jim Moore" userId="fa5fbf23-dad9-4785-810b-a47ed19207eb" providerId="ADAL" clId="{625AB1E8-DEA9-4FD4-BC94-B2B67A707A70}" dt="2026-09-08T16:39:07.726" v="413" actId="1076"/>
        <pc:sldMkLst>
          <pc:docMk/>
          <pc:sldMk cId="1937633913" sldId="608"/>
        </pc:sldMkLst>
        <pc:picChg chg="del">
          <ac:chgData name="Jim Moore" userId="fa5fbf23-dad9-4785-810b-a47ed19207eb" providerId="ADAL" clId="{625AB1E8-DEA9-4FD4-BC94-B2B67A707A70}" dt="2026-09-08T16:38:59.888" v="411" actId="478"/>
          <ac:picMkLst>
            <pc:docMk/>
            <pc:sldMk cId="1937633913" sldId="608"/>
            <ac:picMk id="5" creationId="{E35AFD64-FE09-930D-EEA6-8B1710A7EE4F}"/>
          </ac:picMkLst>
        </pc:picChg>
        <pc:picChg chg="add mod">
          <ac:chgData name="Jim Moore" userId="fa5fbf23-dad9-4785-810b-a47ed19207eb" providerId="ADAL" clId="{625AB1E8-DEA9-4FD4-BC94-B2B67A707A70}" dt="2026-09-08T16:39:07.726" v="413" actId="1076"/>
          <ac:picMkLst>
            <pc:docMk/>
            <pc:sldMk cId="1937633913" sldId="608"/>
            <ac:picMk id="7" creationId="{F2EF588F-1E65-733D-80D7-1F4779DFF3BD}"/>
          </ac:picMkLst>
        </pc:picChg>
      </pc:sldChg>
      <pc:sldChg chg="modNotes">
        <pc:chgData name="Jim Moore" userId="fa5fbf23-dad9-4785-810b-a47ed19207eb" providerId="ADAL" clId="{625AB1E8-DEA9-4FD4-BC94-B2B67A707A70}" dt="2026-09-08T16:42:07.441" v="478" actId="368"/>
        <pc:sldMkLst>
          <pc:docMk/>
          <pc:sldMk cId="3374117558" sldId="609"/>
        </pc:sldMkLst>
      </pc:sldChg>
      <pc:sldChg chg="modNotes">
        <pc:chgData name="Jim Moore" userId="fa5fbf23-dad9-4785-810b-a47ed19207eb" providerId="ADAL" clId="{625AB1E8-DEA9-4FD4-BC94-B2B67A707A70}" dt="2026-09-08T16:42:07.294" v="458" actId="368"/>
        <pc:sldMkLst>
          <pc:docMk/>
          <pc:sldMk cId="2872147214" sldId="611"/>
        </pc:sldMkLst>
      </pc:sldChg>
    </pc:docChg>
  </pc:docChgLst>
</pc:chgInfo>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Revenue</c:v>
                </c:pt>
              </c:strCache>
            </c:strRef>
          </c:tx>
          <c:spPr>
            <a:solidFill>
              <a:srgbClr val="00B050"/>
            </a:solidFill>
          </c:spPr>
          <c:invertIfNegative val="0"/>
          <c:cat>
            <c:strRef>
              <c:f>Sheet1!$A$2:$A$6</c:f>
              <c:strCache>
                <c:ptCount val="5"/>
                <c:pt idx="0">
                  <c:v>FY22</c:v>
                </c:pt>
                <c:pt idx="1">
                  <c:v>FY23</c:v>
                </c:pt>
                <c:pt idx="2">
                  <c:v>FY24</c:v>
                </c:pt>
                <c:pt idx="3">
                  <c:v>FY25</c:v>
                </c:pt>
                <c:pt idx="4">
                  <c:v>FY26</c:v>
                </c:pt>
              </c:strCache>
            </c:strRef>
          </c:cat>
          <c:val>
            <c:numRef>
              <c:f>Sheet1!$B$2:$B$6</c:f>
              <c:numCache>
                <c:formatCode>General</c:formatCode>
                <c:ptCount val="5"/>
                <c:pt idx="0">
                  <c:v>4.5999999999999996</c:v>
                </c:pt>
                <c:pt idx="1">
                  <c:v>4.5</c:v>
                </c:pt>
                <c:pt idx="2">
                  <c:v>4.5999999999999996</c:v>
                </c:pt>
                <c:pt idx="3">
                  <c:v>4.5999999999999996</c:v>
                </c:pt>
                <c:pt idx="4">
                  <c:v>4.7</c:v>
                </c:pt>
              </c:numCache>
            </c:numRef>
          </c:val>
          <c:extLst>
            <c:ext xmlns:c16="http://schemas.microsoft.com/office/drawing/2014/chart" uri="{C3380CC4-5D6E-409C-BE32-E72D297353CC}">
              <c16:uniqueId val="{00000000-E24D-4C4C-905B-D26FE8017F77}"/>
            </c:ext>
          </c:extLst>
        </c:ser>
        <c:ser>
          <c:idx val="1"/>
          <c:order val="1"/>
          <c:tx>
            <c:strRef>
              <c:f>Sheet1!$C$1</c:f>
              <c:strCache>
                <c:ptCount val="1"/>
                <c:pt idx="0">
                  <c:v>Expenses</c:v>
                </c:pt>
              </c:strCache>
            </c:strRef>
          </c:tx>
          <c:spPr>
            <a:solidFill>
              <a:srgbClr val="FF0000"/>
            </a:solidFill>
          </c:spPr>
          <c:invertIfNegative val="0"/>
          <c:cat>
            <c:strRef>
              <c:f>Sheet1!$A$2:$A$6</c:f>
              <c:strCache>
                <c:ptCount val="5"/>
                <c:pt idx="0">
                  <c:v>FY22</c:v>
                </c:pt>
                <c:pt idx="1">
                  <c:v>FY23</c:v>
                </c:pt>
                <c:pt idx="2">
                  <c:v>FY24</c:v>
                </c:pt>
                <c:pt idx="3">
                  <c:v>FY25</c:v>
                </c:pt>
                <c:pt idx="4">
                  <c:v>FY26</c:v>
                </c:pt>
              </c:strCache>
            </c:strRef>
          </c:cat>
          <c:val>
            <c:numRef>
              <c:f>Sheet1!$C$2:$C$6</c:f>
              <c:numCache>
                <c:formatCode>General</c:formatCode>
                <c:ptCount val="5"/>
                <c:pt idx="0">
                  <c:v>4.9000000000000004</c:v>
                </c:pt>
                <c:pt idx="1">
                  <c:v>4.7</c:v>
                </c:pt>
                <c:pt idx="2">
                  <c:v>4.5999999999999996</c:v>
                </c:pt>
                <c:pt idx="3">
                  <c:v>4.5</c:v>
                </c:pt>
                <c:pt idx="4">
                  <c:v>4.5999999999999996</c:v>
                </c:pt>
              </c:numCache>
            </c:numRef>
          </c:val>
          <c:extLst>
            <c:ext xmlns:c16="http://schemas.microsoft.com/office/drawing/2014/chart" uri="{C3380CC4-5D6E-409C-BE32-E72D297353CC}">
              <c16:uniqueId val="{00000001-E24D-4C4C-905B-D26FE8017F77}"/>
            </c:ext>
          </c:extLst>
        </c:ser>
        <c:dLbls>
          <c:showLegendKey val="0"/>
          <c:showVal val="0"/>
          <c:showCatName val="0"/>
          <c:showSerName val="0"/>
          <c:showPercent val="0"/>
          <c:showBubbleSize val="0"/>
        </c:dLbls>
        <c:gapWidth val="150"/>
        <c:axId val="35609600"/>
        <c:axId val="44565248"/>
      </c:barChart>
      <c:catAx>
        <c:axId val="35609600"/>
        <c:scaling>
          <c:orientation val="minMax"/>
        </c:scaling>
        <c:delete val="0"/>
        <c:axPos val="b"/>
        <c:numFmt formatCode="General" sourceLinked="0"/>
        <c:majorTickMark val="out"/>
        <c:minorTickMark val="none"/>
        <c:tickLblPos val="nextTo"/>
        <c:txPr>
          <a:bodyPr/>
          <a:lstStyle/>
          <a:p>
            <a:pPr>
              <a:defRPr baseline="0">
                <a:solidFill>
                  <a:schemeClr val="tx1"/>
                </a:solidFill>
              </a:defRPr>
            </a:pPr>
            <a:endParaRPr lang="en-US"/>
          </a:p>
        </c:txPr>
        <c:crossAx val="44565248"/>
        <c:crosses val="autoZero"/>
        <c:auto val="1"/>
        <c:lblAlgn val="ctr"/>
        <c:lblOffset val="100"/>
        <c:noMultiLvlLbl val="0"/>
      </c:catAx>
      <c:valAx>
        <c:axId val="44565248"/>
        <c:scaling>
          <c:orientation val="minMax"/>
          <c:max val="4.9000000000000004"/>
          <c:min val="4.0999999999999996"/>
        </c:scaling>
        <c:delete val="0"/>
        <c:axPos val="l"/>
        <c:majorGridlines/>
        <c:numFmt formatCode="General" sourceLinked="1"/>
        <c:majorTickMark val="out"/>
        <c:minorTickMark val="none"/>
        <c:tickLblPos val="nextTo"/>
        <c:txPr>
          <a:bodyPr/>
          <a:lstStyle/>
          <a:p>
            <a:pPr>
              <a:defRPr baseline="0">
                <a:solidFill>
                  <a:schemeClr val="tx1"/>
                </a:solidFill>
              </a:defRPr>
            </a:pPr>
            <a:endParaRPr lang="en-US"/>
          </a:p>
        </c:txPr>
        <c:crossAx val="35609600"/>
        <c:crosses val="autoZero"/>
        <c:crossBetween val="between"/>
        <c:majorUnit val="0.1"/>
      </c:valAx>
    </c:plotArea>
    <c:legend>
      <c:legendPos val="r"/>
      <c:overlay val="0"/>
      <c:txPr>
        <a:bodyPr/>
        <a:lstStyle/>
        <a:p>
          <a:pPr>
            <a:defRPr baseline="0">
              <a:solidFill>
                <a:schemeClr val="tx1"/>
              </a:solidFill>
            </a:defRPr>
          </a:pPr>
          <a:endParaRPr lang="en-US"/>
        </a:p>
      </c:txPr>
    </c:legend>
    <c:plotVisOnly val="1"/>
    <c:dispBlanksAs val="gap"/>
    <c:showDLblsOverMax val="0"/>
  </c:chart>
  <c:spPr>
    <a:solidFill>
      <a:schemeClr val="bg1">
        <a:lumMod val="75000"/>
      </a:schemeClr>
    </a:solidFill>
  </c:spPr>
  <c:txPr>
    <a:bodyPr/>
    <a:lstStyle/>
    <a:p>
      <a:pPr>
        <a:defRPr sz="1800"/>
      </a:pPr>
      <a:endParaRPr lang="en-US"/>
    </a:p>
  </c:tx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6B729B-2A10-455D-B3DB-6E0BC8C7AF31}" type="doc">
      <dgm:prSet loTypeId="urn:microsoft.com/office/officeart/2005/8/layout/default" loCatId="list" qsTypeId="urn:microsoft.com/office/officeart/2005/8/quickstyle/simple4#1" qsCatId="simple" csTypeId="urn:microsoft.com/office/officeart/2005/8/colors/colorful3#1" csCatId="colorful" phldr="1"/>
      <dgm:spPr/>
      <dgm:t>
        <a:bodyPr/>
        <a:lstStyle/>
        <a:p>
          <a:endParaRPr lang="en-US"/>
        </a:p>
      </dgm:t>
    </dgm:pt>
    <dgm:pt modelId="{D456B3BD-D862-4226-91AF-C6CBCA4561EE}">
      <dgm:prSet phldrT="[Text]"/>
      <dgm:spPr/>
      <dgm:t>
        <a:bodyPr/>
        <a:lstStyle/>
        <a:p>
          <a:r>
            <a:rPr lang="en-US" dirty="0"/>
            <a:t>For example . . . 	</a:t>
          </a:r>
        </a:p>
      </dgm:t>
    </dgm:pt>
    <dgm:pt modelId="{56EEF178-46A2-48B7-8BED-7EF538FEF68A}" type="parTrans" cxnId="{A6305685-C95A-47B7-BE1F-7C607E292B1C}">
      <dgm:prSet/>
      <dgm:spPr/>
      <dgm:t>
        <a:bodyPr/>
        <a:lstStyle/>
        <a:p>
          <a:endParaRPr lang="en-US"/>
        </a:p>
      </dgm:t>
    </dgm:pt>
    <dgm:pt modelId="{D865564F-8F38-46EF-B382-76C5C621CABC}" type="sibTrans" cxnId="{A6305685-C95A-47B7-BE1F-7C607E292B1C}">
      <dgm:prSet/>
      <dgm:spPr/>
      <dgm:t>
        <a:bodyPr/>
        <a:lstStyle/>
        <a:p>
          <a:endParaRPr lang="en-US"/>
        </a:p>
      </dgm:t>
    </dgm:pt>
    <dgm:pt modelId="{89ED20CE-F2E8-4990-9014-ABF910439EB6}">
      <dgm:prSet phldrT="[Text]"/>
      <dgm:spPr/>
      <dgm:t>
        <a:bodyPr/>
        <a:lstStyle/>
        <a:p>
          <a:r>
            <a:rPr lang="en-US" dirty="0"/>
            <a:t>This is evidenced by . . .</a:t>
          </a:r>
        </a:p>
      </dgm:t>
    </dgm:pt>
    <dgm:pt modelId="{F1B13442-07CC-435F-9F25-2A283404D0C6}" type="parTrans" cxnId="{ACCE4C07-06CF-4BF6-BE7A-948DF048BBA0}">
      <dgm:prSet/>
      <dgm:spPr/>
      <dgm:t>
        <a:bodyPr/>
        <a:lstStyle/>
        <a:p>
          <a:endParaRPr lang="en-US"/>
        </a:p>
      </dgm:t>
    </dgm:pt>
    <dgm:pt modelId="{86EFD9AD-7B8D-4549-9563-9EAB7596A21A}" type="sibTrans" cxnId="{ACCE4C07-06CF-4BF6-BE7A-948DF048BBA0}">
      <dgm:prSet/>
      <dgm:spPr/>
      <dgm:t>
        <a:bodyPr/>
        <a:lstStyle/>
        <a:p>
          <a:endParaRPr lang="en-US"/>
        </a:p>
      </dgm:t>
    </dgm:pt>
    <dgm:pt modelId="{F4EA7E33-E0CE-4239-97FF-991A7F9AA36B}">
      <dgm:prSet phldrT="[Text]"/>
      <dgm:spPr/>
      <dgm:t>
        <a:bodyPr/>
        <a:lstStyle/>
        <a:p>
          <a:r>
            <a:rPr lang="en-US" dirty="0"/>
            <a:t>See document [</a:t>
          </a:r>
          <a:r>
            <a:rPr lang="en-US" dirty="0" err="1"/>
            <a:t>xyz</a:t>
          </a:r>
          <a:r>
            <a:rPr lang="en-US" dirty="0"/>
            <a:t>] . . . </a:t>
          </a:r>
        </a:p>
      </dgm:t>
    </dgm:pt>
    <dgm:pt modelId="{5E71BCED-1986-4505-8A21-F113F4C10253}" type="parTrans" cxnId="{2D24E637-3632-4327-AB21-B5355AE77CF6}">
      <dgm:prSet/>
      <dgm:spPr/>
      <dgm:t>
        <a:bodyPr/>
        <a:lstStyle/>
        <a:p>
          <a:endParaRPr lang="en-US"/>
        </a:p>
      </dgm:t>
    </dgm:pt>
    <dgm:pt modelId="{4A859915-1484-4200-B38E-B59AA4622825}" type="sibTrans" cxnId="{2D24E637-3632-4327-AB21-B5355AE77CF6}">
      <dgm:prSet/>
      <dgm:spPr/>
      <dgm:t>
        <a:bodyPr/>
        <a:lstStyle/>
        <a:p>
          <a:endParaRPr lang="en-US"/>
        </a:p>
      </dgm:t>
    </dgm:pt>
    <dgm:pt modelId="{3413EA21-7842-4DA9-8E14-4DB209452410}">
      <dgm:prSet phldrT="[Text]"/>
      <dgm:spPr/>
      <dgm:t>
        <a:bodyPr/>
        <a:lstStyle/>
        <a:p>
          <a:r>
            <a:rPr lang="en-US" dirty="0"/>
            <a:t>For instance . . . </a:t>
          </a:r>
        </a:p>
      </dgm:t>
    </dgm:pt>
    <dgm:pt modelId="{A84970E1-E6B3-486F-81A6-99120EF2988B}" type="parTrans" cxnId="{16395EBA-3551-428C-94C4-748A6326E2D6}">
      <dgm:prSet/>
      <dgm:spPr/>
      <dgm:t>
        <a:bodyPr/>
        <a:lstStyle/>
        <a:p>
          <a:endParaRPr lang="en-US"/>
        </a:p>
      </dgm:t>
    </dgm:pt>
    <dgm:pt modelId="{4F2D1463-8710-4C22-9133-2111F39ADC13}" type="sibTrans" cxnId="{16395EBA-3551-428C-94C4-748A6326E2D6}">
      <dgm:prSet/>
      <dgm:spPr/>
      <dgm:t>
        <a:bodyPr/>
        <a:lstStyle/>
        <a:p>
          <a:endParaRPr lang="en-US"/>
        </a:p>
      </dgm:t>
    </dgm:pt>
    <dgm:pt modelId="{DD615694-11D2-43BE-A0AC-3AAA0BD1CCE8}">
      <dgm:prSet phldrT="[Text]"/>
      <dgm:spPr/>
      <dgm:t>
        <a:bodyPr/>
        <a:lstStyle/>
        <a:p>
          <a:r>
            <a:rPr lang="en-US" dirty="0"/>
            <a:t>Another example is . . .</a:t>
          </a:r>
        </a:p>
      </dgm:t>
    </dgm:pt>
    <dgm:pt modelId="{03B9BEC2-FB97-480E-BA3E-30F0F86A0416}" type="parTrans" cxnId="{F1CAD1AC-DD96-4DF6-809C-0575D279B627}">
      <dgm:prSet/>
      <dgm:spPr/>
      <dgm:t>
        <a:bodyPr/>
        <a:lstStyle/>
        <a:p>
          <a:endParaRPr lang="en-US"/>
        </a:p>
      </dgm:t>
    </dgm:pt>
    <dgm:pt modelId="{B86C6F2A-0C96-4D52-A945-0A2A94C965EB}" type="sibTrans" cxnId="{F1CAD1AC-DD96-4DF6-809C-0575D279B627}">
      <dgm:prSet/>
      <dgm:spPr/>
      <dgm:t>
        <a:bodyPr/>
        <a:lstStyle/>
        <a:p>
          <a:endParaRPr lang="en-US"/>
        </a:p>
      </dgm:t>
    </dgm:pt>
    <dgm:pt modelId="{FD66FB58-57A8-454D-85C9-68D6BB602EEE}" type="pres">
      <dgm:prSet presAssocID="{F76B729B-2A10-455D-B3DB-6E0BC8C7AF31}" presName="diagram" presStyleCnt="0">
        <dgm:presLayoutVars>
          <dgm:dir/>
          <dgm:resizeHandles val="exact"/>
        </dgm:presLayoutVars>
      </dgm:prSet>
      <dgm:spPr/>
    </dgm:pt>
    <dgm:pt modelId="{CC6C5B39-159F-44EF-8E56-69B6327FB578}" type="pres">
      <dgm:prSet presAssocID="{D456B3BD-D862-4226-91AF-C6CBCA4561EE}" presName="node" presStyleLbl="node1" presStyleIdx="0" presStyleCnt="5" custScaleX="117720">
        <dgm:presLayoutVars>
          <dgm:bulletEnabled val="1"/>
        </dgm:presLayoutVars>
      </dgm:prSet>
      <dgm:spPr/>
    </dgm:pt>
    <dgm:pt modelId="{FB422083-C8DE-4848-90B9-FF8C58C86C62}" type="pres">
      <dgm:prSet presAssocID="{D865564F-8F38-46EF-B382-76C5C621CABC}" presName="sibTrans" presStyleCnt="0"/>
      <dgm:spPr/>
    </dgm:pt>
    <dgm:pt modelId="{51BB5774-473D-4ADD-980D-8902B2805C69}" type="pres">
      <dgm:prSet presAssocID="{89ED20CE-F2E8-4990-9014-ABF910439EB6}" presName="node" presStyleLbl="node1" presStyleIdx="1" presStyleCnt="5" custScaleX="114856">
        <dgm:presLayoutVars>
          <dgm:bulletEnabled val="1"/>
        </dgm:presLayoutVars>
      </dgm:prSet>
      <dgm:spPr/>
    </dgm:pt>
    <dgm:pt modelId="{C13B41D5-7722-4E93-9EA4-C5949F5AB015}" type="pres">
      <dgm:prSet presAssocID="{86EFD9AD-7B8D-4549-9563-9EAB7596A21A}" presName="sibTrans" presStyleCnt="0"/>
      <dgm:spPr/>
    </dgm:pt>
    <dgm:pt modelId="{9FCBD2D6-C67C-4025-922B-89B80A37DD0A}" type="pres">
      <dgm:prSet presAssocID="{F4EA7E33-E0CE-4239-97FF-991A7F9AA36B}" presName="node" presStyleLbl="node1" presStyleIdx="2" presStyleCnt="5" custScaleX="109020">
        <dgm:presLayoutVars>
          <dgm:bulletEnabled val="1"/>
        </dgm:presLayoutVars>
      </dgm:prSet>
      <dgm:spPr/>
    </dgm:pt>
    <dgm:pt modelId="{0FDC0E23-D299-47B6-B3B6-71307C67C4DB}" type="pres">
      <dgm:prSet presAssocID="{4A859915-1484-4200-B38E-B59AA4622825}" presName="sibTrans" presStyleCnt="0"/>
      <dgm:spPr/>
    </dgm:pt>
    <dgm:pt modelId="{0FC09069-A4A5-46BA-BB81-58329776754B}" type="pres">
      <dgm:prSet presAssocID="{3413EA21-7842-4DA9-8E14-4DB209452410}" presName="node" presStyleLbl="node1" presStyleIdx="3" presStyleCnt="5" custScaleX="117581">
        <dgm:presLayoutVars>
          <dgm:bulletEnabled val="1"/>
        </dgm:presLayoutVars>
      </dgm:prSet>
      <dgm:spPr/>
    </dgm:pt>
    <dgm:pt modelId="{8BE0EE85-33D1-4AB2-B2AF-22DF2585A808}" type="pres">
      <dgm:prSet presAssocID="{4F2D1463-8710-4C22-9133-2111F39ADC13}" presName="sibTrans" presStyleCnt="0"/>
      <dgm:spPr/>
    </dgm:pt>
    <dgm:pt modelId="{283EF5F0-964C-4378-9EDA-76233C2EA546}" type="pres">
      <dgm:prSet presAssocID="{DD615694-11D2-43BE-A0AC-3AAA0BD1CCE8}" presName="node" presStyleLbl="node1" presStyleIdx="4" presStyleCnt="5">
        <dgm:presLayoutVars>
          <dgm:bulletEnabled val="1"/>
        </dgm:presLayoutVars>
      </dgm:prSet>
      <dgm:spPr/>
    </dgm:pt>
  </dgm:ptLst>
  <dgm:cxnLst>
    <dgm:cxn modelId="{ACCE4C07-06CF-4BF6-BE7A-948DF048BBA0}" srcId="{F76B729B-2A10-455D-B3DB-6E0BC8C7AF31}" destId="{89ED20CE-F2E8-4990-9014-ABF910439EB6}" srcOrd="1" destOrd="0" parTransId="{F1B13442-07CC-435F-9F25-2A283404D0C6}" sibTransId="{86EFD9AD-7B8D-4549-9563-9EAB7596A21A}"/>
    <dgm:cxn modelId="{2D24E637-3632-4327-AB21-B5355AE77CF6}" srcId="{F76B729B-2A10-455D-B3DB-6E0BC8C7AF31}" destId="{F4EA7E33-E0CE-4239-97FF-991A7F9AA36B}" srcOrd="2" destOrd="0" parTransId="{5E71BCED-1986-4505-8A21-F113F4C10253}" sibTransId="{4A859915-1484-4200-B38E-B59AA4622825}"/>
    <dgm:cxn modelId="{83989E4E-6258-4E70-A305-68ADE4189454}" type="presOf" srcId="{F4EA7E33-E0CE-4239-97FF-991A7F9AA36B}" destId="{9FCBD2D6-C67C-4025-922B-89B80A37DD0A}" srcOrd="0" destOrd="0" presId="urn:microsoft.com/office/officeart/2005/8/layout/default"/>
    <dgm:cxn modelId="{A6305685-C95A-47B7-BE1F-7C607E292B1C}" srcId="{F76B729B-2A10-455D-B3DB-6E0BC8C7AF31}" destId="{D456B3BD-D862-4226-91AF-C6CBCA4561EE}" srcOrd="0" destOrd="0" parTransId="{56EEF178-46A2-48B7-8BED-7EF538FEF68A}" sibTransId="{D865564F-8F38-46EF-B382-76C5C621CABC}"/>
    <dgm:cxn modelId="{FEA9818D-FBAA-4CF8-98AD-12CDC6C3C5AD}" type="presOf" srcId="{DD615694-11D2-43BE-A0AC-3AAA0BD1CCE8}" destId="{283EF5F0-964C-4378-9EDA-76233C2EA546}" srcOrd="0" destOrd="0" presId="urn:microsoft.com/office/officeart/2005/8/layout/default"/>
    <dgm:cxn modelId="{00B98E92-E939-4086-A0F6-D3C64E603005}" type="presOf" srcId="{D456B3BD-D862-4226-91AF-C6CBCA4561EE}" destId="{CC6C5B39-159F-44EF-8E56-69B6327FB578}" srcOrd="0" destOrd="0" presId="urn:microsoft.com/office/officeart/2005/8/layout/default"/>
    <dgm:cxn modelId="{98A7299C-FED3-40B1-A51E-02D789E9C3C1}" type="presOf" srcId="{89ED20CE-F2E8-4990-9014-ABF910439EB6}" destId="{51BB5774-473D-4ADD-980D-8902B2805C69}" srcOrd="0" destOrd="0" presId="urn:microsoft.com/office/officeart/2005/8/layout/default"/>
    <dgm:cxn modelId="{F1CAD1AC-DD96-4DF6-809C-0575D279B627}" srcId="{F76B729B-2A10-455D-B3DB-6E0BC8C7AF31}" destId="{DD615694-11D2-43BE-A0AC-3AAA0BD1CCE8}" srcOrd="4" destOrd="0" parTransId="{03B9BEC2-FB97-480E-BA3E-30F0F86A0416}" sibTransId="{B86C6F2A-0C96-4D52-A945-0A2A94C965EB}"/>
    <dgm:cxn modelId="{16395EBA-3551-428C-94C4-748A6326E2D6}" srcId="{F76B729B-2A10-455D-B3DB-6E0BC8C7AF31}" destId="{3413EA21-7842-4DA9-8E14-4DB209452410}" srcOrd="3" destOrd="0" parTransId="{A84970E1-E6B3-486F-81A6-99120EF2988B}" sibTransId="{4F2D1463-8710-4C22-9133-2111F39ADC13}"/>
    <dgm:cxn modelId="{2CF635C1-9905-4C43-955D-297B3BE1234B}" type="presOf" srcId="{3413EA21-7842-4DA9-8E14-4DB209452410}" destId="{0FC09069-A4A5-46BA-BB81-58329776754B}" srcOrd="0" destOrd="0" presId="urn:microsoft.com/office/officeart/2005/8/layout/default"/>
    <dgm:cxn modelId="{AF3200EE-459B-4724-A9A7-B33E7E655648}" type="presOf" srcId="{F76B729B-2A10-455D-B3DB-6E0BC8C7AF31}" destId="{FD66FB58-57A8-454D-85C9-68D6BB602EEE}" srcOrd="0" destOrd="0" presId="urn:microsoft.com/office/officeart/2005/8/layout/default"/>
    <dgm:cxn modelId="{40DAD770-F7D8-4AE0-BB07-0BE57C76DF84}" type="presParOf" srcId="{FD66FB58-57A8-454D-85C9-68D6BB602EEE}" destId="{CC6C5B39-159F-44EF-8E56-69B6327FB578}" srcOrd="0" destOrd="0" presId="urn:microsoft.com/office/officeart/2005/8/layout/default"/>
    <dgm:cxn modelId="{2036ED98-DA7F-418A-A552-759693F13F6B}" type="presParOf" srcId="{FD66FB58-57A8-454D-85C9-68D6BB602EEE}" destId="{FB422083-C8DE-4848-90B9-FF8C58C86C62}" srcOrd="1" destOrd="0" presId="urn:microsoft.com/office/officeart/2005/8/layout/default"/>
    <dgm:cxn modelId="{EE545B0A-F7BD-4CB9-9B30-4DC4760FB07C}" type="presParOf" srcId="{FD66FB58-57A8-454D-85C9-68D6BB602EEE}" destId="{51BB5774-473D-4ADD-980D-8902B2805C69}" srcOrd="2" destOrd="0" presId="urn:microsoft.com/office/officeart/2005/8/layout/default"/>
    <dgm:cxn modelId="{16019BEA-92BC-424C-A119-852C8FF3FFC9}" type="presParOf" srcId="{FD66FB58-57A8-454D-85C9-68D6BB602EEE}" destId="{C13B41D5-7722-4E93-9EA4-C5949F5AB015}" srcOrd="3" destOrd="0" presId="urn:microsoft.com/office/officeart/2005/8/layout/default"/>
    <dgm:cxn modelId="{A208E78A-7975-46CE-886F-256DD10FDA69}" type="presParOf" srcId="{FD66FB58-57A8-454D-85C9-68D6BB602EEE}" destId="{9FCBD2D6-C67C-4025-922B-89B80A37DD0A}" srcOrd="4" destOrd="0" presId="urn:microsoft.com/office/officeart/2005/8/layout/default"/>
    <dgm:cxn modelId="{B82D9C6A-ADF7-4CA3-8191-D1D8D79AABBC}" type="presParOf" srcId="{FD66FB58-57A8-454D-85C9-68D6BB602EEE}" destId="{0FDC0E23-D299-47B6-B3B6-71307C67C4DB}" srcOrd="5" destOrd="0" presId="urn:microsoft.com/office/officeart/2005/8/layout/default"/>
    <dgm:cxn modelId="{C37BCDEF-6AB4-4CDB-B338-F2D11BCAEB25}" type="presParOf" srcId="{FD66FB58-57A8-454D-85C9-68D6BB602EEE}" destId="{0FC09069-A4A5-46BA-BB81-58329776754B}" srcOrd="6" destOrd="0" presId="urn:microsoft.com/office/officeart/2005/8/layout/default"/>
    <dgm:cxn modelId="{2C25443D-61A3-4A83-969C-3CD5D72868FB}" type="presParOf" srcId="{FD66FB58-57A8-454D-85C9-68D6BB602EEE}" destId="{8BE0EE85-33D1-4AB2-B2AF-22DF2585A808}" srcOrd="7" destOrd="0" presId="urn:microsoft.com/office/officeart/2005/8/layout/default"/>
    <dgm:cxn modelId="{BAE688A0-517E-431D-939B-6EF89F0D4314}" type="presParOf" srcId="{FD66FB58-57A8-454D-85C9-68D6BB602EEE}" destId="{283EF5F0-964C-4378-9EDA-76233C2EA546}"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6C5B39-159F-44EF-8E56-69B6327FB578}">
      <dsp:nvSpPr>
        <dsp:cNvPr id="0" name=""/>
        <dsp:cNvSpPr/>
      </dsp:nvSpPr>
      <dsp:spPr>
        <a:xfrm>
          <a:off x="279654" y="258"/>
          <a:ext cx="2619380" cy="1335056"/>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For example . . . 	</a:t>
          </a:r>
        </a:p>
      </dsp:txBody>
      <dsp:txXfrm>
        <a:off x="279654" y="258"/>
        <a:ext cx="2619380" cy="1335056"/>
      </dsp:txXfrm>
    </dsp:sp>
    <dsp:sp modelId="{51BB5774-473D-4ADD-980D-8902B2805C69}">
      <dsp:nvSpPr>
        <dsp:cNvPr id="0" name=""/>
        <dsp:cNvSpPr/>
      </dsp:nvSpPr>
      <dsp:spPr>
        <a:xfrm>
          <a:off x="3121544" y="258"/>
          <a:ext cx="2555653" cy="1335056"/>
        </a:xfrm>
        <a:prstGeom prst="rect">
          <a:avLst/>
        </a:prstGeom>
        <a:gradFill rotWithShape="0">
          <a:gsLst>
            <a:gs pos="0">
              <a:schemeClr val="accent3">
                <a:hueOff val="2812566"/>
                <a:satOff val="-4220"/>
                <a:lumOff val="-686"/>
                <a:alphaOff val="0"/>
                <a:shade val="51000"/>
                <a:satMod val="130000"/>
              </a:schemeClr>
            </a:gs>
            <a:gs pos="80000">
              <a:schemeClr val="accent3">
                <a:hueOff val="2812566"/>
                <a:satOff val="-4220"/>
                <a:lumOff val="-686"/>
                <a:alphaOff val="0"/>
                <a:shade val="93000"/>
                <a:satMod val="130000"/>
              </a:schemeClr>
            </a:gs>
            <a:gs pos="100000">
              <a:schemeClr val="accent3">
                <a:hueOff val="2812566"/>
                <a:satOff val="-4220"/>
                <a:lumOff val="-68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This is evidenced by . . .</a:t>
          </a:r>
        </a:p>
      </dsp:txBody>
      <dsp:txXfrm>
        <a:off x="3121544" y="258"/>
        <a:ext cx="2555653" cy="1335056"/>
      </dsp:txXfrm>
    </dsp:sp>
    <dsp:sp modelId="{9FCBD2D6-C67C-4025-922B-89B80A37DD0A}">
      <dsp:nvSpPr>
        <dsp:cNvPr id="0" name=""/>
        <dsp:cNvSpPr/>
      </dsp:nvSpPr>
      <dsp:spPr>
        <a:xfrm>
          <a:off x="346129" y="1557823"/>
          <a:ext cx="2425797" cy="1335056"/>
        </a:xfrm>
        <a:prstGeom prst="rect">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See document [</a:t>
          </a:r>
          <a:r>
            <a:rPr lang="en-US" sz="2700" kern="1200" dirty="0" err="1"/>
            <a:t>xyz</a:t>
          </a:r>
          <a:r>
            <a:rPr lang="en-US" sz="2700" kern="1200" dirty="0"/>
            <a:t>] . . . </a:t>
          </a:r>
        </a:p>
      </dsp:txBody>
      <dsp:txXfrm>
        <a:off x="346129" y="1557823"/>
        <a:ext cx="2425797" cy="1335056"/>
      </dsp:txXfrm>
    </dsp:sp>
    <dsp:sp modelId="{0FC09069-A4A5-46BA-BB81-58329776754B}">
      <dsp:nvSpPr>
        <dsp:cNvPr id="0" name=""/>
        <dsp:cNvSpPr/>
      </dsp:nvSpPr>
      <dsp:spPr>
        <a:xfrm>
          <a:off x="2994435" y="1557823"/>
          <a:ext cx="2616287" cy="1335056"/>
        </a:xfrm>
        <a:prstGeom prst="rect">
          <a:avLst/>
        </a:prstGeom>
        <a:gradFill rotWithShape="0">
          <a:gsLst>
            <a:gs pos="0">
              <a:schemeClr val="accent3">
                <a:hueOff val="8437698"/>
                <a:satOff val="-12660"/>
                <a:lumOff val="-2059"/>
                <a:alphaOff val="0"/>
                <a:shade val="51000"/>
                <a:satMod val="130000"/>
              </a:schemeClr>
            </a:gs>
            <a:gs pos="80000">
              <a:schemeClr val="accent3">
                <a:hueOff val="8437698"/>
                <a:satOff val="-12660"/>
                <a:lumOff val="-2059"/>
                <a:alphaOff val="0"/>
                <a:shade val="93000"/>
                <a:satMod val="130000"/>
              </a:schemeClr>
            </a:gs>
            <a:gs pos="100000">
              <a:schemeClr val="accent3">
                <a:hueOff val="8437698"/>
                <a:satOff val="-12660"/>
                <a:lumOff val="-205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For instance . . . </a:t>
          </a:r>
        </a:p>
      </dsp:txBody>
      <dsp:txXfrm>
        <a:off x="2994435" y="1557823"/>
        <a:ext cx="2616287" cy="1335056"/>
      </dsp:txXfrm>
    </dsp:sp>
    <dsp:sp modelId="{283EF5F0-964C-4378-9EDA-76233C2EA546}">
      <dsp:nvSpPr>
        <dsp:cNvPr id="0" name=""/>
        <dsp:cNvSpPr/>
      </dsp:nvSpPr>
      <dsp:spPr>
        <a:xfrm>
          <a:off x="1865879" y="3115389"/>
          <a:ext cx="2225093" cy="1335056"/>
        </a:xfrm>
        <a:prstGeom prst="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Another example is . . .</a:t>
          </a:r>
        </a:p>
      </dsp:txBody>
      <dsp:txXfrm>
        <a:off x="1865879" y="3115389"/>
        <a:ext cx="2225093" cy="133505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0.7875</cdr:x>
      <cdr:y>0.69536</cdr:y>
    </cdr:from>
    <cdr:to>
      <cdr:x>1</cdr:x>
      <cdr:y>0.81457</cdr:y>
    </cdr:to>
    <cdr:sp macro="" textlink="">
      <cdr:nvSpPr>
        <cdr:cNvPr id="2" name="TextBox 1"/>
        <cdr:cNvSpPr txBox="1"/>
      </cdr:nvSpPr>
      <cdr:spPr>
        <a:xfrm xmlns:a="http://schemas.openxmlformats.org/drawingml/2006/main">
          <a:off x="4800600" y="2667000"/>
          <a:ext cx="1295400" cy="457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solidFill>
                <a:schemeClr val="tx1"/>
              </a:solidFill>
            </a:rPr>
            <a:t>[in millions]</a:t>
          </a:r>
        </a:p>
      </cdr:txBody>
    </cdr:sp>
  </cdr:relSizeAnchor>
  <cdr:relSizeAnchor xmlns:cdr="http://schemas.openxmlformats.org/drawingml/2006/chartDrawing">
    <cdr:from>
      <cdr:x>0.2625</cdr:x>
      <cdr:y>2.60729E-7</cdr:y>
    </cdr:from>
    <cdr:to>
      <cdr:x>0.7375</cdr:x>
      <cdr:y>0.26015</cdr:y>
    </cdr:to>
    <cdr:sp macro="" textlink="">
      <cdr:nvSpPr>
        <cdr:cNvPr id="3" name="TextBox 2"/>
        <cdr:cNvSpPr txBox="1"/>
      </cdr:nvSpPr>
      <cdr:spPr>
        <a:xfrm xmlns:a="http://schemas.openxmlformats.org/drawingml/2006/main">
          <a:off x="1600200" y="1"/>
          <a:ext cx="2895600" cy="99779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000" b="1" dirty="0">
              <a:solidFill>
                <a:schemeClr val="tx1"/>
              </a:solidFill>
            </a:rPr>
            <a:t>Chart 10.2</a:t>
          </a:r>
        </a:p>
        <a:p xmlns:a="http://schemas.openxmlformats.org/drawingml/2006/main">
          <a:pPr algn="ctr"/>
          <a:r>
            <a:rPr lang="en-US" sz="2000" b="1" dirty="0">
              <a:solidFill>
                <a:schemeClr val="tx1"/>
              </a:solidFill>
            </a:rPr>
            <a:t>Revenue vs. Expenses</a:t>
          </a:r>
        </a:p>
        <a:p xmlns:a="http://schemas.openxmlformats.org/drawingml/2006/main">
          <a:pPr algn="ctr"/>
          <a:r>
            <a:rPr lang="en-US" sz="1600" b="1" dirty="0">
              <a:solidFill>
                <a:schemeClr val="tx1"/>
              </a:solidFill>
            </a:rPr>
            <a:t>(FY22 – FY26)</a:t>
          </a:r>
        </a:p>
      </cdr:txBody>
    </cdr:sp>
  </cdr:relSizeAnchor>
  <cdr:relSizeAnchor xmlns:cdr="http://schemas.openxmlformats.org/drawingml/2006/chartDrawing">
    <cdr:from>
      <cdr:x>0.18283</cdr:x>
      <cdr:y>0.01948</cdr:y>
    </cdr:from>
    <cdr:to>
      <cdr:x>0.81499</cdr:x>
      <cdr:y>0.33283</cdr:y>
    </cdr:to>
    <cdr:cxnSp macro="">
      <cdr:nvCxnSpPr>
        <cdr:cNvPr id="4" name="Straight Arrow Connector 3">
          <a:extLst xmlns:a="http://schemas.openxmlformats.org/drawingml/2006/main">
            <a:ext uri="{FF2B5EF4-FFF2-40B4-BE49-F238E27FC236}">
              <a16:creationId xmlns:a16="http://schemas.microsoft.com/office/drawing/2014/main" id="{9F9EB79E-1617-EA9B-CA43-A13FB6934226}"/>
            </a:ext>
          </a:extLst>
        </cdr:cNvPr>
        <cdr:cNvCxnSpPr>
          <a:cxnSpLocks xmlns:a="http://schemas.openxmlformats.org/drawingml/2006/main"/>
        </cdr:cNvCxnSpPr>
      </cdr:nvCxnSpPr>
      <cdr:spPr>
        <a:xfrm xmlns:a="http://schemas.openxmlformats.org/drawingml/2006/main">
          <a:off x="1982905" y="81403"/>
          <a:ext cx="6856295" cy="1309247"/>
        </a:xfrm>
        <a:prstGeom xmlns:a="http://schemas.openxmlformats.org/drawingml/2006/main" prst="straightConnector1">
          <a:avLst/>
        </a:prstGeom>
        <a:ln xmlns:a="http://schemas.openxmlformats.org/drawingml/2006/main" w="25400">
          <a:solidFill>
            <a:srgbClr val="FF000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BA4AE42-CFE9-469C-A833-DC1D9430187E}"/>
              </a:ext>
            </a:extLst>
          </p:cNvPr>
          <p:cNvSpPr>
            <a:spLocks noGrp="1"/>
          </p:cNvSpPr>
          <p:nvPr>
            <p:ph type="hdr" sz="quarter"/>
          </p:nvPr>
        </p:nvSpPr>
        <p:spPr>
          <a:xfrm>
            <a:off x="2" y="0"/>
            <a:ext cx="3038475" cy="466726"/>
          </a:xfrm>
          <a:prstGeom prst="rect">
            <a:avLst/>
          </a:prstGeom>
        </p:spPr>
        <p:txBody>
          <a:bodyPr vert="horz" lIns="91440" tIns="45720" rIns="91440" bIns="45720" rtlCol="0"/>
          <a:lstStyle>
            <a:lvl1pPr algn="l">
              <a:defRPr sz="1200"/>
            </a:lvl1pPr>
          </a:lstStyle>
          <a:p>
            <a:r>
              <a:rPr lang="en-US"/>
              <a:t>SS Workshop</a:t>
            </a:r>
          </a:p>
        </p:txBody>
      </p:sp>
      <p:sp>
        <p:nvSpPr>
          <p:cNvPr id="3" name="Date Placeholder 2">
            <a:extLst>
              <a:ext uri="{FF2B5EF4-FFF2-40B4-BE49-F238E27FC236}">
                <a16:creationId xmlns:a16="http://schemas.microsoft.com/office/drawing/2014/main" id="{A3411D95-3815-DF49-F7E0-91CBC2487961}"/>
              </a:ext>
            </a:extLst>
          </p:cNvPr>
          <p:cNvSpPr>
            <a:spLocks noGrp="1"/>
          </p:cNvSpPr>
          <p:nvPr>
            <p:ph type="dt" sz="quarter" idx="1"/>
          </p:nvPr>
        </p:nvSpPr>
        <p:spPr>
          <a:xfrm>
            <a:off x="3970339" y="0"/>
            <a:ext cx="3038475" cy="466726"/>
          </a:xfrm>
          <a:prstGeom prst="rect">
            <a:avLst/>
          </a:prstGeom>
        </p:spPr>
        <p:txBody>
          <a:bodyPr vert="horz" lIns="91440" tIns="45720" rIns="91440" bIns="45720" rtlCol="0"/>
          <a:lstStyle>
            <a:lvl1pPr algn="r">
              <a:defRPr sz="1200"/>
            </a:lvl1pPr>
          </a:lstStyle>
          <a:p>
            <a:fld id="{609CFEA5-D199-41B7-A91E-8538BDDE94E9}" type="datetime1">
              <a:rPr lang="en-US" smtClean="0"/>
              <a:t>9/8/2026</a:t>
            </a:fld>
            <a:endParaRPr lang="en-US"/>
          </a:p>
        </p:txBody>
      </p:sp>
      <p:sp>
        <p:nvSpPr>
          <p:cNvPr id="4" name="Footer Placeholder 3">
            <a:extLst>
              <a:ext uri="{FF2B5EF4-FFF2-40B4-BE49-F238E27FC236}">
                <a16:creationId xmlns:a16="http://schemas.microsoft.com/office/drawing/2014/main" id="{E3E48F1B-098D-B17D-863F-08100A5CC432}"/>
              </a:ext>
            </a:extLst>
          </p:cNvPr>
          <p:cNvSpPr>
            <a:spLocks noGrp="1"/>
          </p:cNvSpPr>
          <p:nvPr>
            <p:ph type="ftr" sz="quarter" idx="2"/>
          </p:nvPr>
        </p:nvSpPr>
        <p:spPr>
          <a:xfrm>
            <a:off x="2" y="8829676"/>
            <a:ext cx="3038475" cy="46672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D42BFE6-72C6-A4D0-5851-7DC76247469F}"/>
              </a:ext>
            </a:extLst>
          </p:cNvPr>
          <p:cNvSpPr>
            <a:spLocks noGrp="1"/>
          </p:cNvSpPr>
          <p:nvPr>
            <p:ph type="sldNum" sz="quarter" idx="3"/>
          </p:nvPr>
        </p:nvSpPr>
        <p:spPr>
          <a:xfrm>
            <a:off x="3970339" y="8829676"/>
            <a:ext cx="3038475" cy="466726"/>
          </a:xfrm>
          <a:prstGeom prst="rect">
            <a:avLst/>
          </a:prstGeom>
        </p:spPr>
        <p:txBody>
          <a:bodyPr vert="horz" lIns="91440" tIns="45720" rIns="91440" bIns="45720" rtlCol="0" anchor="b"/>
          <a:lstStyle>
            <a:lvl1pPr algn="r">
              <a:defRPr sz="1200"/>
            </a:lvl1pPr>
          </a:lstStyle>
          <a:p>
            <a:fld id="{233C89EB-5133-4B6E-8DBA-D2E9B7C3C73E}" type="slidenum">
              <a:rPr lang="en-US" smtClean="0"/>
              <a:t>‹#›</a:t>
            </a:fld>
            <a:endParaRPr lang="en-US"/>
          </a:p>
        </p:txBody>
      </p:sp>
    </p:spTree>
    <p:extLst>
      <p:ext uri="{BB962C8B-B14F-4D97-AF65-F5344CB8AC3E}">
        <p14:creationId xmlns:p14="http://schemas.microsoft.com/office/powerpoint/2010/main" val="3749041124"/>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DE8163F3-ED31-283B-3764-F9DEB55C83D2}"/>
              </a:ext>
            </a:extLst>
          </p:cNvPr>
          <p:cNvSpPr>
            <a:spLocks noGrp="1"/>
          </p:cNvSpPr>
          <p:nvPr>
            <p:ph type="sldNum" sz="quarter" idx="5"/>
          </p:nvPr>
        </p:nvSpPr>
        <p:spPr>
          <a:xfrm>
            <a:off x="3970339" y="8829676"/>
            <a:ext cx="3038475" cy="466726"/>
          </a:xfrm>
          <a:prstGeom prst="rect">
            <a:avLst/>
          </a:prstGeom>
        </p:spPr>
        <p:txBody>
          <a:bodyPr vert="horz" lIns="91440" tIns="45720" rIns="91440" bIns="45720" rtlCol="0" anchor="b"/>
          <a:lstStyle>
            <a:lvl1pPr algn="r">
              <a:defRPr sz="1200"/>
            </a:lvl1pPr>
          </a:lstStyle>
          <a:p>
            <a:fld id="{DAA25A1F-DAA4-44CC-9B9D-33498972F14F}" type="slidenum">
              <a:rPr lang="en-US" smtClean="0"/>
              <a:t>‹#›</a:t>
            </a:fld>
            <a:endParaRPr lang="en-US"/>
          </a:p>
        </p:txBody>
      </p:sp>
      <p:sp>
        <p:nvSpPr>
          <p:cNvPr id="11" name="Notes Placeholder 10">
            <a:extLst>
              <a:ext uri="{FF2B5EF4-FFF2-40B4-BE49-F238E27FC236}">
                <a16:creationId xmlns:a16="http://schemas.microsoft.com/office/drawing/2014/main" id="{8AD728E0-11F4-4A87-FB2A-F87B3B7EFD9C}"/>
              </a:ext>
            </a:extLst>
          </p:cNvPr>
          <p:cNvSpPr>
            <a:spLocks noGrp="1"/>
          </p:cNvSpPr>
          <p:nvPr>
            <p:ph type="body" sz="quarter" idx="3"/>
          </p:nvPr>
        </p:nvSpPr>
        <p:spPr>
          <a:xfrm>
            <a:off x="701675" y="4473576"/>
            <a:ext cx="5607050" cy="366077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Date Placeholder 11">
            <a:extLst>
              <a:ext uri="{FF2B5EF4-FFF2-40B4-BE49-F238E27FC236}">
                <a16:creationId xmlns:a16="http://schemas.microsoft.com/office/drawing/2014/main" id="{61BA6B33-E047-ADF6-B164-829C470BBF31}"/>
              </a:ext>
            </a:extLst>
          </p:cNvPr>
          <p:cNvSpPr>
            <a:spLocks noGrp="1"/>
          </p:cNvSpPr>
          <p:nvPr>
            <p:ph type="dt" idx="1"/>
          </p:nvPr>
        </p:nvSpPr>
        <p:spPr>
          <a:xfrm>
            <a:off x="3970339" y="0"/>
            <a:ext cx="3038475" cy="466726"/>
          </a:xfrm>
          <a:prstGeom prst="rect">
            <a:avLst/>
          </a:prstGeom>
        </p:spPr>
        <p:txBody>
          <a:bodyPr vert="horz" lIns="91440" tIns="45720" rIns="91440" bIns="45720" rtlCol="0"/>
          <a:lstStyle>
            <a:lvl1pPr algn="r">
              <a:defRPr sz="1200"/>
            </a:lvl1pPr>
          </a:lstStyle>
          <a:p>
            <a:fld id="{730CC1AB-2F80-403A-9DCC-3E6EE9805B5F}" type="datetime1">
              <a:rPr lang="en-US" smtClean="0"/>
              <a:t>9/8/2026</a:t>
            </a:fld>
            <a:endParaRPr lang="en-US"/>
          </a:p>
        </p:txBody>
      </p:sp>
      <p:sp>
        <p:nvSpPr>
          <p:cNvPr id="13" name="Slide Image Placeholder 12">
            <a:extLst>
              <a:ext uri="{FF2B5EF4-FFF2-40B4-BE49-F238E27FC236}">
                <a16:creationId xmlns:a16="http://schemas.microsoft.com/office/drawing/2014/main" id="{EE9F270C-91AE-F5DB-DC2D-2BE7B9C395C1}"/>
              </a:ext>
            </a:extLst>
          </p:cNvPr>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14" name="Header Placeholder 13">
            <a:extLst>
              <a:ext uri="{FF2B5EF4-FFF2-40B4-BE49-F238E27FC236}">
                <a16:creationId xmlns:a16="http://schemas.microsoft.com/office/drawing/2014/main" id="{9B830277-46C9-A598-9B62-1FC4C144BACB}"/>
              </a:ext>
            </a:extLst>
          </p:cNvPr>
          <p:cNvSpPr>
            <a:spLocks noGrp="1"/>
          </p:cNvSpPr>
          <p:nvPr>
            <p:ph type="hdr" sz="quarter"/>
          </p:nvPr>
        </p:nvSpPr>
        <p:spPr>
          <a:xfrm>
            <a:off x="2" y="0"/>
            <a:ext cx="3038475" cy="466726"/>
          </a:xfrm>
          <a:prstGeom prst="rect">
            <a:avLst/>
          </a:prstGeom>
        </p:spPr>
        <p:txBody>
          <a:bodyPr vert="horz" lIns="91440" tIns="45720" rIns="91440" bIns="45720" rtlCol="0"/>
          <a:lstStyle>
            <a:lvl1pPr algn="l">
              <a:defRPr sz="1200"/>
            </a:lvl1pPr>
          </a:lstStyle>
          <a:p>
            <a:r>
              <a:rPr lang="en-US"/>
              <a:t>SS Workshop</a:t>
            </a:r>
          </a:p>
        </p:txBody>
      </p:sp>
    </p:spTree>
    <p:extLst>
      <p:ext uri="{BB962C8B-B14F-4D97-AF65-F5344CB8AC3E}">
        <p14:creationId xmlns:p14="http://schemas.microsoft.com/office/powerpoint/2010/main" val="708304910"/>
      </p:ext>
    </p:extLst>
  </p:cSld>
  <p:clrMap bg1="lt1" tx1="dk1" bg2="lt2" tx2="dk2" accent1="accent1" accent2="accent2" accent3="accent3" accent4="accent4" accent5="accent5" accent6="accent6" hlink="hlink" folHlink="folHlink"/>
  <p:hf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733427" y="3962401"/>
            <a:ext cx="5575299" cy="4867567"/>
          </a:xfrm>
          <a:prstGeom prst="rect">
            <a:avLst/>
          </a:prstGeom>
        </p:spPr>
        <p:txBody>
          <a:bodyPr/>
          <a:lstStyle/>
          <a:p>
            <a:endParaRPr lang="en-US" dirty="0"/>
          </a:p>
        </p:txBody>
      </p:sp>
      <p:sp>
        <p:nvSpPr>
          <p:cNvPr id="4" name="Slide Number Placeholder 3"/>
          <p:cNvSpPr>
            <a:spLocks noGrp="1"/>
          </p:cNvSpPr>
          <p:nvPr>
            <p:ph type="sldNum" sz="quarter" idx="10"/>
          </p:nvPr>
        </p:nvSpPr>
        <p:spPr>
          <a:xfrm>
            <a:off x="3970940" y="8829970"/>
            <a:ext cx="2746385" cy="257907"/>
          </a:xfrm>
          <a:prstGeom prst="rect">
            <a:avLst/>
          </a:prstGeom>
        </p:spPr>
        <p:txBody>
          <a:bodyPr/>
          <a:lstStyle/>
          <a:p>
            <a:fld id="{260392D4-4AF0-4273-B239-78EEF3FD6698}" type="slidenum">
              <a:rPr lang="en-US"/>
              <a:pPr/>
              <a:t>1</a:t>
            </a:fld>
            <a:endParaRPr lang="en-US" dirty="0"/>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49032E17-16AA-45F4-A939-92FB3E888708}" type="datetime1">
              <a:rPr lang="en-US" smtClean="0"/>
              <a:t>9/8/2026</a:t>
            </a:fld>
            <a:endParaRPr lang="en-US"/>
          </a:p>
        </p:txBody>
      </p:sp>
      <p:sp>
        <p:nvSpPr>
          <p:cNvPr id="9" name="Slide Image Placeholder 8">
            <a:extLst>
              <a:ext uri="{FF2B5EF4-FFF2-40B4-BE49-F238E27FC236}">
                <a16:creationId xmlns:a16="http://schemas.microsoft.com/office/drawing/2014/main" id="{AC9B5AEE-A0DD-2ED0-D7AD-53F6FEAD0A2E}"/>
              </a:ext>
            </a:extLst>
          </p:cNvPr>
          <p:cNvSpPr>
            <a:spLocks noGrp="1" noRot="1" noChangeAspect="1"/>
          </p:cNvSpPr>
          <p:nvPr>
            <p:ph type="sldImg"/>
          </p:nvPr>
        </p:nvSpPr>
        <p:spPr>
          <a:xfrm>
            <a:off x="641350" y="466725"/>
            <a:ext cx="5757863" cy="3238500"/>
          </a:xfrm>
          <a:prstGeom prst="rect">
            <a:avLst/>
          </a:prstGeom>
        </p:spPr>
      </p:sp>
      <p:sp>
        <p:nvSpPr>
          <p:cNvPr id="10" name="Header Placeholder 9">
            <a:extLst>
              <a:ext uri="{FF2B5EF4-FFF2-40B4-BE49-F238E27FC236}">
                <a16:creationId xmlns:a16="http://schemas.microsoft.com/office/drawing/2014/main" id="{1EA68954-BC2E-1F5C-3865-0D30A99037EC}"/>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3409301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733427" y="3962401"/>
            <a:ext cx="5575299" cy="4867567"/>
          </a:xfrm>
          <a:prstGeom prst="rect">
            <a:avLst/>
          </a:prstGeom>
        </p:spPr>
        <p:txBody>
          <a:bodyPr/>
          <a:lstStyle/>
          <a:p>
            <a:endParaRPr lang="en-US" dirty="0"/>
          </a:p>
        </p:txBody>
      </p:sp>
      <p:sp>
        <p:nvSpPr>
          <p:cNvPr id="4" name="Slide Number Placeholder 3"/>
          <p:cNvSpPr>
            <a:spLocks noGrp="1"/>
          </p:cNvSpPr>
          <p:nvPr>
            <p:ph type="sldNum" sz="quarter" idx="10"/>
          </p:nvPr>
        </p:nvSpPr>
        <p:spPr>
          <a:xfrm>
            <a:off x="3970940" y="8829970"/>
            <a:ext cx="2746385" cy="257907"/>
          </a:xfrm>
          <a:prstGeom prst="rect">
            <a:avLst/>
          </a:prstGeom>
        </p:spPr>
        <p:txBody>
          <a:bodyPr/>
          <a:lstStyle/>
          <a:p>
            <a:fld id="{260392D4-4AF0-4273-B239-78EEF3FD6698}" type="slidenum">
              <a:rPr lang="en-US"/>
              <a:pPr/>
              <a:t>2</a:t>
            </a:fld>
            <a:endParaRPr lang="en-US" dirty="0"/>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38983DC8-BA7C-45F4-81CE-99D62E2EB1DB}" type="datetime1">
              <a:rPr lang="en-US" smtClean="0"/>
              <a:t>9/8/2026</a:t>
            </a:fld>
            <a:endParaRPr lang="en-US"/>
          </a:p>
        </p:txBody>
      </p:sp>
      <p:sp>
        <p:nvSpPr>
          <p:cNvPr id="13" name="Slide Image Placeholder 12">
            <a:extLst>
              <a:ext uri="{FF2B5EF4-FFF2-40B4-BE49-F238E27FC236}">
                <a16:creationId xmlns:a16="http://schemas.microsoft.com/office/drawing/2014/main" id="{B3743E85-768A-67E3-5671-FBFEAA8DF8AE}"/>
              </a:ext>
            </a:extLst>
          </p:cNvPr>
          <p:cNvSpPr>
            <a:spLocks noGrp="1" noRot="1" noChangeAspect="1"/>
          </p:cNvSpPr>
          <p:nvPr>
            <p:ph type="sldImg"/>
          </p:nvPr>
        </p:nvSpPr>
        <p:spPr>
          <a:xfrm>
            <a:off x="641350" y="466725"/>
            <a:ext cx="5757863" cy="3238500"/>
          </a:xfrm>
          <a:prstGeom prst="rect">
            <a:avLst/>
          </a:prstGeom>
        </p:spPr>
      </p:sp>
      <p:sp>
        <p:nvSpPr>
          <p:cNvPr id="14" name="Header Placeholder 13">
            <a:extLst>
              <a:ext uri="{FF2B5EF4-FFF2-40B4-BE49-F238E27FC236}">
                <a16:creationId xmlns:a16="http://schemas.microsoft.com/office/drawing/2014/main" id="{D262E4A7-266B-FB6F-6D3C-BC5375D79131}"/>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363425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733427" y="3962401"/>
            <a:ext cx="5575299" cy="4867567"/>
          </a:xfrm>
          <a:prstGeom prst="rect">
            <a:avLst/>
          </a:prstGeom>
        </p:spPr>
        <p:txBody>
          <a:bodyPr/>
          <a:lstStyle/>
          <a:p>
            <a:endParaRPr lang="en-US" dirty="0"/>
          </a:p>
        </p:txBody>
      </p:sp>
      <p:sp>
        <p:nvSpPr>
          <p:cNvPr id="4" name="Slide Number Placeholder 3"/>
          <p:cNvSpPr>
            <a:spLocks noGrp="1"/>
          </p:cNvSpPr>
          <p:nvPr>
            <p:ph type="sldNum" sz="quarter" idx="10"/>
          </p:nvPr>
        </p:nvSpPr>
        <p:spPr>
          <a:xfrm>
            <a:off x="3970940" y="8829970"/>
            <a:ext cx="2746385" cy="257907"/>
          </a:xfrm>
          <a:prstGeom prst="rect">
            <a:avLst/>
          </a:prstGeom>
        </p:spPr>
        <p:txBody>
          <a:bodyPr/>
          <a:lstStyle/>
          <a:p>
            <a:fld id="{260392D4-4AF0-4273-B239-78EEF3FD6698}" type="slidenum">
              <a:rPr lang="en-US"/>
              <a:pPr/>
              <a:t>3</a:t>
            </a:fld>
            <a:endParaRPr lang="en-US" dirty="0"/>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B4D6F256-35CA-4EF5-BCBC-9E4F3E0DB4FE}" type="datetime1">
              <a:rPr lang="en-US" smtClean="0"/>
              <a:t>9/8/2026</a:t>
            </a:fld>
            <a:endParaRPr lang="en-US"/>
          </a:p>
        </p:txBody>
      </p:sp>
      <p:sp>
        <p:nvSpPr>
          <p:cNvPr id="13" name="Slide Image Placeholder 12">
            <a:extLst>
              <a:ext uri="{FF2B5EF4-FFF2-40B4-BE49-F238E27FC236}">
                <a16:creationId xmlns:a16="http://schemas.microsoft.com/office/drawing/2014/main" id="{541219B9-5EFF-4699-D09F-6D57BCAD1FDE}"/>
              </a:ext>
            </a:extLst>
          </p:cNvPr>
          <p:cNvSpPr>
            <a:spLocks noGrp="1" noRot="1" noChangeAspect="1"/>
          </p:cNvSpPr>
          <p:nvPr>
            <p:ph type="sldImg"/>
          </p:nvPr>
        </p:nvSpPr>
        <p:spPr>
          <a:xfrm>
            <a:off x="641350" y="466725"/>
            <a:ext cx="5757863" cy="3238500"/>
          </a:xfrm>
          <a:prstGeom prst="rect">
            <a:avLst/>
          </a:prstGeom>
        </p:spPr>
      </p:sp>
      <p:sp>
        <p:nvSpPr>
          <p:cNvPr id="14" name="Header Placeholder 13">
            <a:extLst>
              <a:ext uri="{FF2B5EF4-FFF2-40B4-BE49-F238E27FC236}">
                <a16:creationId xmlns:a16="http://schemas.microsoft.com/office/drawing/2014/main" id="{D0693623-9B8D-C642-C142-8280F29F49EA}"/>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4056521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06425"/>
            <a:ext cx="5486400" cy="3086100"/>
          </a:xfrm>
          <a:prstGeom prst="rect">
            <a:avLst/>
          </a:prstGeom>
        </p:spPr>
      </p:sp>
      <p:sp>
        <p:nvSpPr>
          <p:cNvPr id="3" name="Notes Placeholder 2"/>
          <p:cNvSpPr>
            <a:spLocks noGrp="1"/>
          </p:cNvSpPr>
          <p:nvPr>
            <p:ph type="body" idx="1"/>
          </p:nvPr>
        </p:nvSpPr>
        <p:spPr>
          <a:xfrm>
            <a:off x="747778" y="4232032"/>
            <a:ext cx="5486337" cy="479709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a:xfrm>
            <a:off x="4237399" y="8541071"/>
            <a:ext cx="2233741"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4</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765F739D-A4CF-49E3-9F57-65AB52F88DBD}" type="datetime1">
              <a:rPr lang="en-US" smtClean="0"/>
              <a:t>9/8/2026</a:t>
            </a:fld>
            <a:endParaRPr lang="en-US"/>
          </a:p>
        </p:txBody>
      </p:sp>
      <p:sp>
        <p:nvSpPr>
          <p:cNvPr id="6" name="Header Placeholder 5">
            <a:extLst>
              <a:ext uri="{FF2B5EF4-FFF2-40B4-BE49-F238E27FC236}">
                <a16:creationId xmlns:a16="http://schemas.microsoft.com/office/drawing/2014/main" id="{A245F13C-8C5B-43EF-0974-9B9F7C80CFEE}"/>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1540701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9300" y="595313"/>
            <a:ext cx="5475288" cy="3079750"/>
          </a:xfrm>
          <a:prstGeom prst="rect">
            <a:avLst/>
          </a:prstGeom>
        </p:spPr>
      </p:sp>
      <p:sp>
        <p:nvSpPr>
          <p:cNvPr id="3" name="Notes Placeholder 2"/>
          <p:cNvSpPr>
            <a:spLocks noGrp="1"/>
          </p:cNvSpPr>
          <p:nvPr>
            <p:ph type="body" idx="1"/>
          </p:nvPr>
        </p:nvSpPr>
        <p:spPr>
          <a:xfrm>
            <a:off x="747777" y="4056189"/>
            <a:ext cx="5476812" cy="4972941"/>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8" y="8541071"/>
            <a:ext cx="2245465"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5</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292E8C1E-ECA8-4446-B2D2-6157883D5BF1}" type="datetime1">
              <a:rPr lang="en-US" smtClean="0"/>
              <a:t>9/8/2026</a:t>
            </a:fld>
            <a:endParaRPr lang="en-US"/>
          </a:p>
        </p:txBody>
      </p:sp>
      <p:sp>
        <p:nvSpPr>
          <p:cNvPr id="6" name="Header Placeholder 5">
            <a:extLst>
              <a:ext uri="{FF2B5EF4-FFF2-40B4-BE49-F238E27FC236}">
                <a16:creationId xmlns:a16="http://schemas.microsoft.com/office/drawing/2014/main" id="{C875E9A3-7E7B-810C-4AF3-58493E2B3344}"/>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3267319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25" y="630238"/>
            <a:ext cx="5445125" cy="3062287"/>
          </a:xfrm>
          <a:prstGeom prst="rect">
            <a:avLst/>
          </a:prstGeom>
        </p:spPr>
      </p:sp>
      <p:sp>
        <p:nvSpPr>
          <p:cNvPr id="3" name="Notes Placeholder 2"/>
          <p:cNvSpPr>
            <a:spLocks noGrp="1"/>
          </p:cNvSpPr>
          <p:nvPr>
            <p:ph type="body" idx="1"/>
          </p:nvPr>
        </p:nvSpPr>
        <p:spPr>
          <a:xfrm>
            <a:off x="747779" y="4185140"/>
            <a:ext cx="5441887" cy="4642339"/>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9" y="8541071"/>
            <a:ext cx="2257188"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6</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7BE67D01-872B-4C42-8392-AD71F5DA6D47}" type="datetime1">
              <a:rPr lang="en-US" smtClean="0"/>
              <a:t>9/8/2026</a:t>
            </a:fld>
            <a:endParaRPr lang="en-US"/>
          </a:p>
        </p:txBody>
      </p:sp>
      <p:sp>
        <p:nvSpPr>
          <p:cNvPr id="6" name="Header Placeholder 5">
            <a:extLst>
              <a:ext uri="{FF2B5EF4-FFF2-40B4-BE49-F238E27FC236}">
                <a16:creationId xmlns:a16="http://schemas.microsoft.com/office/drawing/2014/main" id="{8D85DF46-CC71-94BC-169B-0E97B1F0BF3E}"/>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3337062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30238"/>
            <a:ext cx="5478462" cy="3081337"/>
          </a:xfrm>
          <a:prstGeom prst="rect">
            <a:avLst/>
          </a:prstGeom>
        </p:spPr>
      </p:sp>
      <p:sp>
        <p:nvSpPr>
          <p:cNvPr id="3" name="Notes Placeholder 2"/>
          <p:cNvSpPr>
            <a:spLocks noGrp="1"/>
          </p:cNvSpPr>
          <p:nvPr>
            <p:ph type="body" idx="1"/>
          </p:nvPr>
        </p:nvSpPr>
        <p:spPr>
          <a:xfrm>
            <a:off x="747776" y="4419602"/>
            <a:ext cx="5982208" cy="4609529"/>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8" y="8541071"/>
            <a:ext cx="2025227"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7</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85A07377-77D4-4D76-AE08-340E8B2FD5A2}" type="datetime1">
              <a:rPr lang="en-US" smtClean="0"/>
              <a:t>9/8/2026</a:t>
            </a:fld>
            <a:endParaRPr lang="en-US"/>
          </a:p>
        </p:txBody>
      </p:sp>
      <p:sp>
        <p:nvSpPr>
          <p:cNvPr id="6" name="Header Placeholder 5">
            <a:extLst>
              <a:ext uri="{FF2B5EF4-FFF2-40B4-BE49-F238E27FC236}">
                <a16:creationId xmlns:a16="http://schemas.microsoft.com/office/drawing/2014/main" id="{EC1D6584-E695-00B0-120A-D911379A4064}"/>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33151885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466725"/>
            <a:ext cx="5480050" cy="3082925"/>
          </a:xfrm>
          <a:prstGeom prst="rect">
            <a:avLst/>
          </a:prstGeom>
        </p:spPr>
      </p:sp>
      <p:sp>
        <p:nvSpPr>
          <p:cNvPr id="3" name="Notes Placeholder 2"/>
          <p:cNvSpPr>
            <a:spLocks noGrp="1"/>
          </p:cNvSpPr>
          <p:nvPr>
            <p:ph type="body" idx="1"/>
          </p:nvPr>
        </p:nvSpPr>
        <p:spPr>
          <a:xfrm>
            <a:off x="747778" y="3727939"/>
            <a:ext cx="5512347" cy="5301190"/>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9" y="8541071"/>
            <a:ext cx="2022726"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8</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DAAA49B7-7FF5-40F1-A5E0-6BA2625A7ADD}" type="datetime1">
              <a:rPr lang="en-US" smtClean="0"/>
              <a:t>9/8/2026</a:t>
            </a:fld>
            <a:endParaRPr lang="en-US"/>
          </a:p>
        </p:txBody>
      </p:sp>
      <p:sp>
        <p:nvSpPr>
          <p:cNvPr id="6" name="Header Placeholder 5">
            <a:extLst>
              <a:ext uri="{FF2B5EF4-FFF2-40B4-BE49-F238E27FC236}">
                <a16:creationId xmlns:a16="http://schemas.microsoft.com/office/drawing/2014/main" id="{10D43389-543A-46AB-5E27-CB3B4A5A7E69}"/>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1910646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9300" y="466725"/>
            <a:ext cx="5486400" cy="3086100"/>
          </a:xfrm>
          <a:prstGeom prst="rect">
            <a:avLst/>
          </a:prstGeom>
        </p:spPr>
      </p:sp>
      <p:sp>
        <p:nvSpPr>
          <p:cNvPr id="3" name="Notes Placeholder 2"/>
          <p:cNvSpPr>
            <a:spLocks noGrp="1"/>
          </p:cNvSpPr>
          <p:nvPr>
            <p:ph type="body" idx="1"/>
          </p:nvPr>
        </p:nvSpPr>
        <p:spPr>
          <a:xfrm>
            <a:off x="747779" y="3763109"/>
            <a:ext cx="5488901" cy="526602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a:xfrm>
            <a:off x="4237398" y="8541071"/>
            <a:ext cx="2025227"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9</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98AA396A-9AB7-41B6-8A50-4839B83A9EE3}" type="datetime1">
              <a:rPr lang="en-US" smtClean="0"/>
              <a:t>9/8/2026</a:t>
            </a:fld>
            <a:endParaRPr lang="en-US"/>
          </a:p>
        </p:txBody>
      </p:sp>
      <p:sp>
        <p:nvSpPr>
          <p:cNvPr id="6" name="Header Placeholder 5">
            <a:extLst>
              <a:ext uri="{FF2B5EF4-FFF2-40B4-BE49-F238E27FC236}">
                <a16:creationId xmlns:a16="http://schemas.microsoft.com/office/drawing/2014/main" id="{27971EAD-55B2-9215-958A-8B010285DFA4}"/>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4294887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25" y="466725"/>
            <a:ext cx="5514975" cy="3101975"/>
          </a:xfrm>
          <a:prstGeom prst="rect">
            <a:avLst/>
          </a:prstGeom>
        </p:spPr>
      </p:sp>
      <p:sp>
        <p:nvSpPr>
          <p:cNvPr id="3" name="Notes Placeholder 2"/>
          <p:cNvSpPr>
            <a:spLocks noGrp="1"/>
          </p:cNvSpPr>
          <p:nvPr>
            <p:ph type="body" idx="1"/>
          </p:nvPr>
        </p:nvSpPr>
        <p:spPr>
          <a:xfrm>
            <a:off x="747778" y="3786556"/>
            <a:ext cx="5512347" cy="5242573"/>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9" y="8541071"/>
            <a:ext cx="2022726"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10</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8E02DB8F-DD44-4777-8E50-E57D3D74B428}" type="datetime1">
              <a:rPr lang="en-US" smtClean="0"/>
              <a:t>9/8/2026</a:t>
            </a:fld>
            <a:endParaRPr lang="en-US"/>
          </a:p>
        </p:txBody>
      </p:sp>
      <p:sp>
        <p:nvSpPr>
          <p:cNvPr id="6" name="Header Placeholder 5">
            <a:extLst>
              <a:ext uri="{FF2B5EF4-FFF2-40B4-BE49-F238E27FC236}">
                <a16:creationId xmlns:a16="http://schemas.microsoft.com/office/drawing/2014/main" id="{34E2A8AC-CB4B-0060-7AF5-02F99F79740D}"/>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1743441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9938" y="569913"/>
            <a:ext cx="5468937" cy="3076575"/>
          </a:xfrm>
          <a:prstGeom prst="rect">
            <a:avLst/>
          </a:prstGeom>
        </p:spPr>
      </p:sp>
      <p:sp>
        <p:nvSpPr>
          <p:cNvPr id="3" name="Notes Placeholder 2"/>
          <p:cNvSpPr>
            <a:spLocks noGrp="1"/>
          </p:cNvSpPr>
          <p:nvPr>
            <p:ph type="body" idx="1"/>
          </p:nvPr>
        </p:nvSpPr>
        <p:spPr>
          <a:xfrm>
            <a:off x="747779" y="4056189"/>
            <a:ext cx="5488901" cy="4972941"/>
          </a:xfrm>
          <a:prstGeom prst="rect">
            <a:avLst/>
          </a:prstGeom>
        </p:spPr>
        <p:txBody>
          <a:bodyPr/>
          <a:lstStyle/>
          <a:p>
            <a:pPr algn="l"/>
            <a:endParaRPr lang="en-US" dirty="0"/>
          </a:p>
        </p:txBody>
      </p:sp>
      <p:sp>
        <p:nvSpPr>
          <p:cNvPr id="4" name="Slide Number Placeholder 3"/>
          <p:cNvSpPr>
            <a:spLocks noGrp="1"/>
          </p:cNvSpPr>
          <p:nvPr>
            <p:ph type="sldNum" sz="quarter" idx="10"/>
          </p:nvPr>
        </p:nvSpPr>
        <p:spPr>
          <a:xfrm>
            <a:off x="4237398" y="8541071"/>
            <a:ext cx="2025227"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11</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A93D686E-2CB9-426A-AA0F-6B3652A8754A}" type="datetime1">
              <a:rPr lang="en-US" smtClean="0"/>
              <a:t>9/8/2026</a:t>
            </a:fld>
            <a:endParaRPr lang="en-US"/>
          </a:p>
        </p:txBody>
      </p:sp>
      <p:sp>
        <p:nvSpPr>
          <p:cNvPr id="6" name="Header Placeholder 5">
            <a:extLst>
              <a:ext uri="{FF2B5EF4-FFF2-40B4-BE49-F238E27FC236}">
                <a16:creationId xmlns:a16="http://schemas.microsoft.com/office/drawing/2014/main" id="{398E5D14-B788-296F-89F9-06EA98716C0C}"/>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3286052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466725"/>
            <a:ext cx="5514975" cy="3101975"/>
          </a:xfrm>
          <a:prstGeom prst="rect">
            <a:avLst/>
          </a:prstGeom>
        </p:spPr>
      </p:sp>
      <p:sp>
        <p:nvSpPr>
          <p:cNvPr id="3" name="Notes Placeholder 2"/>
          <p:cNvSpPr>
            <a:spLocks noGrp="1"/>
          </p:cNvSpPr>
          <p:nvPr>
            <p:ph type="body" idx="1"/>
          </p:nvPr>
        </p:nvSpPr>
        <p:spPr>
          <a:xfrm>
            <a:off x="747776" y="4232033"/>
            <a:ext cx="5500624" cy="4797097"/>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8" y="8541071"/>
            <a:ext cx="2025227"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12</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BEF1123F-6D41-41AB-8BA3-E81D7CE5262A}" type="datetime1">
              <a:rPr lang="en-US" smtClean="0"/>
              <a:t>9/8/2026</a:t>
            </a:fld>
            <a:endParaRPr lang="en-US"/>
          </a:p>
        </p:txBody>
      </p:sp>
      <p:sp>
        <p:nvSpPr>
          <p:cNvPr id="6" name="Header Placeholder 5">
            <a:extLst>
              <a:ext uri="{FF2B5EF4-FFF2-40B4-BE49-F238E27FC236}">
                <a16:creationId xmlns:a16="http://schemas.microsoft.com/office/drawing/2014/main" id="{14CD13B4-4012-D961-F011-68CB4AF4BFDC}"/>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2312403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466725"/>
            <a:ext cx="5548312" cy="3121025"/>
          </a:xfrm>
          <a:prstGeom prst="rect">
            <a:avLst/>
          </a:prstGeom>
        </p:spPr>
      </p:sp>
      <p:sp>
        <p:nvSpPr>
          <p:cNvPr id="3" name="Notes Placeholder 2"/>
          <p:cNvSpPr>
            <a:spLocks noGrp="1"/>
          </p:cNvSpPr>
          <p:nvPr>
            <p:ph type="body" idx="1"/>
          </p:nvPr>
        </p:nvSpPr>
        <p:spPr>
          <a:xfrm>
            <a:off x="747777" y="4126523"/>
            <a:ext cx="5477178" cy="4902604"/>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8" y="8541071"/>
            <a:ext cx="2025227"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13</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6C52A4AA-690E-4B95-BB34-51853412ACC5}" type="datetime1">
              <a:rPr lang="en-US" smtClean="0"/>
              <a:t>9/8/2026</a:t>
            </a:fld>
            <a:endParaRPr lang="en-US"/>
          </a:p>
        </p:txBody>
      </p:sp>
      <p:sp>
        <p:nvSpPr>
          <p:cNvPr id="6" name="Header Placeholder 5">
            <a:extLst>
              <a:ext uri="{FF2B5EF4-FFF2-40B4-BE49-F238E27FC236}">
                <a16:creationId xmlns:a16="http://schemas.microsoft.com/office/drawing/2014/main" id="{033D8CA3-1A8F-7F51-A83E-A10D4690539C}"/>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3286019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25" y="606425"/>
            <a:ext cx="5518150" cy="3103563"/>
          </a:xfrm>
          <a:prstGeom prst="rect">
            <a:avLst/>
          </a:prstGeom>
        </p:spPr>
      </p:sp>
      <p:sp>
        <p:nvSpPr>
          <p:cNvPr id="3" name="Notes Placeholder 2"/>
          <p:cNvSpPr>
            <a:spLocks noGrp="1"/>
          </p:cNvSpPr>
          <p:nvPr>
            <p:ph type="body" idx="1"/>
          </p:nvPr>
        </p:nvSpPr>
        <p:spPr>
          <a:xfrm>
            <a:off x="747777" y="4196862"/>
            <a:ext cx="5535793" cy="4832266"/>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8" y="8541071"/>
            <a:ext cx="2025227"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14</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6467EBB8-EAC2-4F40-964A-C42E7223FDAD}" type="datetime1">
              <a:rPr lang="en-US" smtClean="0"/>
              <a:t>9/8/2026</a:t>
            </a:fld>
            <a:endParaRPr lang="en-US"/>
          </a:p>
        </p:txBody>
      </p:sp>
      <p:sp>
        <p:nvSpPr>
          <p:cNvPr id="6" name="Header Placeholder 5">
            <a:extLst>
              <a:ext uri="{FF2B5EF4-FFF2-40B4-BE49-F238E27FC236}">
                <a16:creationId xmlns:a16="http://schemas.microsoft.com/office/drawing/2014/main" id="{ABABA9BB-B6BA-6551-3649-8F10327E91EE}"/>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21275775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30238"/>
            <a:ext cx="5514975" cy="3101975"/>
          </a:xfrm>
          <a:prstGeom prst="rect">
            <a:avLst/>
          </a:prstGeom>
        </p:spPr>
      </p:sp>
      <p:sp>
        <p:nvSpPr>
          <p:cNvPr id="3" name="Notes Placeholder 2"/>
          <p:cNvSpPr>
            <a:spLocks noGrp="1"/>
          </p:cNvSpPr>
          <p:nvPr>
            <p:ph type="body" idx="1"/>
          </p:nvPr>
        </p:nvSpPr>
        <p:spPr>
          <a:xfrm>
            <a:off x="747779" y="4220308"/>
            <a:ext cx="5488901" cy="4808820"/>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8" y="8541071"/>
            <a:ext cx="2025227"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15</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ADA93BB4-BD38-4D36-A89C-30DE8431EC2E}" type="datetime1">
              <a:rPr lang="en-US" smtClean="0"/>
              <a:t>9/8/2026</a:t>
            </a:fld>
            <a:endParaRPr lang="en-US"/>
          </a:p>
        </p:txBody>
      </p:sp>
      <p:sp>
        <p:nvSpPr>
          <p:cNvPr id="6" name="Header Placeholder 5">
            <a:extLst>
              <a:ext uri="{FF2B5EF4-FFF2-40B4-BE49-F238E27FC236}">
                <a16:creationId xmlns:a16="http://schemas.microsoft.com/office/drawing/2014/main" id="{8771780C-9936-C251-1DA8-A07651593D98}"/>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23149989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25" y="569913"/>
            <a:ext cx="5518150" cy="3103562"/>
          </a:xfrm>
          <a:prstGeom prst="rect">
            <a:avLst/>
          </a:prstGeom>
        </p:spPr>
      </p:sp>
      <p:sp>
        <p:nvSpPr>
          <p:cNvPr id="3" name="Notes Placeholder 2"/>
          <p:cNvSpPr>
            <a:spLocks noGrp="1"/>
          </p:cNvSpPr>
          <p:nvPr>
            <p:ph type="body" idx="1"/>
          </p:nvPr>
        </p:nvSpPr>
        <p:spPr>
          <a:xfrm>
            <a:off x="747778" y="4056186"/>
            <a:ext cx="5465455" cy="4972943"/>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8" y="8541071"/>
            <a:ext cx="2025227"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16</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DE2B6F44-7270-4ADE-BEFB-ED04868C4287}" type="datetime1">
              <a:rPr lang="en-US" smtClean="0"/>
              <a:t>9/8/2026</a:t>
            </a:fld>
            <a:endParaRPr lang="en-US"/>
          </a:p>
        </p:txBody>
      </p:sp>
      <p:sp>
        <p:nvSpPr>
          <p:cNvPr id="6" name="Header Placeholder 5">
            <a:extLst>
              <a:ext uri="{FF2B5EF4-FFF2-40B4-BE49-F238E27FC236}">
                <a16:creationId xmlns:a16="http://schemas.microsoft.com/office/drawing/2014/main" id="{2073EBF3-E036-AC15-0CD0-41CD13330E30}"/>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39492395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25" y="654050"/>
            <a:ext cx="5410200" cy="3043238"/>
          </a:xfrm>
          <a:prstGeom prst="rect">
            <a:avLst/>
          </a:prstGeom>
        </p:spPr>
      </p:sp>
      <p:sp>
        <p:nvSpPr>
          <p:cNvPr id="3" name="Notes Placeholder 2"/>
          <p:cNvSpPr>
            <a:spLocks noGrp="1"/>
          </p:cNvSpPr>
          <p:nvPr>
            <p:ph type="body" idx="1"/>
          </p:nvPr>
        </p:nvSpPr>
        <p:spPr>
          <a:xfrm>
            <a:off x="747778" y="4114801"/>
            <a:ext cx="5512347" cy="4914328"/>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9" y="8541071"/>
            <a:ext cx="2022726"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17</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35C24AE1-1D14-4DE5-81E7-98E9474C6F73}" type="datetime1">
              <a:rPr lang="en-US" smtClean="0"/>
              <a:t>9/8/2026</a:t>
            </a:fld>
            <a:endParaRPr lang="en-US"/>
          </a:p>
        </p:txBody>
      </p:sp>
      <p:sp>
        <p:nvSpPr>
          <p:cNvPr id="6" name="Header Placeholder 5">
            <a:extLst>
              <a:ext uri="{FF2B5EF4-FFF2-40B4-BE49-F238E27FC236}">
                <a16:creationId xmlns:a16="http://schemas.microsoft.com/office/drawing/2014/main" id="{D185DC39-3D8C-B298-CE71-3C6688261334}"/>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107573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560388"/>
            <a:ext cx="5489575" cy="3087687"/>
          </a:xfrm>
          <a:prstGeom prst="rect">
            <a:avLst/>
          </a:prstGeom>
        </p:spPr>
      </p:sp>
      <p:sp>
        <p:nvSpPr>
          <p:cNvPr id="3" name="Notes Placeholder 2"/>
          <p:cNvSpPr>
            <a:spLocks noGrp="1"/>
          </p:cNvSpPr>
          <p:nvPr>
            <p:ph type="body" idx="1"/>
          </p:nvPr>
        </p:nvSpPr>
        <p:spPr>
          <a:xfrm>
            <a:off x="747779" y="4126523"/>
            <a:ext cx="5488901" cy="4902604"/>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9" y="8541071"/>
            <a:ext cx="1999280"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18</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1CB20D7D-6591-4B1C-BE9A-18883A436E16}" type="datetime1">
              <a:rPr lang="en-US" smtClean="0"/>
              <a:t>9/8/2026</a:t>
            </a:fld>
            <a:endParaRPr lang="en-US"/>
          </a:p>
        </p:txBody>
      </p:sp>
      <p:sp>
        <p:nvSpPr>
          <p:cNvPr id="6" name="Header Placeholder 5">
            <a:extLst>
              <a:ext uri="{FF2B5EF4-FFF2-40B4-BE49-F238E27FC236}">
                <a16:creationId xmlns:a16="http://schemas.microsoft.com/office/drawing/2014/main" id="{3A3914E2-3B04-98C1-A84E-7A0A153854E7}"/>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39102288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25" y="619125"/>
            <a:ext cx="5518150" cy="3103563"/>
          </a:xfrm>
          <a:prstGeom prst="rect">
            <a:avLst/>
          </a:prstGeom>
        </p:spPr>
      </p:sp>
      <p:sp>
        <p:nvSpPr>
          <p:cNvPr id="3" name="Notes Placeholder 2"/>
          <p:cNvSpPr>
            <a:spLocks noGrp="1"/>
          </p:cNvSpPr>
          <p:nvPr>
            <p:ph type="body" idx="1"/>
          </p:nvPr>
        </p:nvSpPr>
        <p:spPr>
          <a:xfrm>
            <a:off x="747776" y="4173417"/>
            <a:ext cx="5982208" cy="485571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a:xfrm>
            <a:off x="4237398" y="8541071"/>
            <a:ext cx="2025227"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19</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9BEA0A69-44AF-41E2-A1E0-D1E4D4F71856}" type="datetime1">
              <a:rPr lang="en-US" smtClean="0"/>
              <a:t>9/8/2026</a:t>
            </a:fld>
            <a:endParaRPr lang="en-US"/>
          </a:p>
        </p:txBody>
      </p:sp>
      <p:sp>
        <p:nvSpPr>
          <p:cNvPr id="6" name="Header Placeholder 5">
            <a:extLst>
              <a:ext uri="{FF2B5EF4-FFF2-40B4-BE49-F238E27FC236}">
                <a16:creationId xmlns:a16="http://schemas.microsoft.com/office/drawing/2014/main" id="{F144FE04-77BC-7679-ADD7-33967F036AC9}"/>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14206487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9300" y="585788"/>
            <a:ext cx="5545138" cy="3119437"/>
          </a:xfrm>
          <a:prstGeom prst="rect">
            <a:avLst/>
          </a:prstGeom>
        </p:spPr>
      </p:sp>
      <p:sp>
        <p:nvSpPr>
          <p:cNvPr id="3" name="Notes Placeholder 2"/>
          <p:cNvSpPr>
            <a:spLocks noGrp="1"/>
          </p:cNvSpPr>
          <p:nvPr>
            <p:ph type="body" idx="1"/>
          </p:nvPr>
        </p:nvSpPr>
        <p:spPr>
          <a:xfrm>
            <a:off x="747776" y="4314093"/>
            <a:ext cx="5500624" cy="4715036"/>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8" y="8541071"/>
            <a:ext cx="2025227"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20</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AF08D20D-2E10-40D1-9440-5590C1023099}" type="datetime1">
              <a:rPr lang="en-US" smtClean="0"/>
              <a:t>9/8/2026</a:t>
            </a:fld>
            <a:endParaRPr lang="en-US"/>
          </a:p>
        </p:txBody>
      </p:sp>
      <p:sp>
        <p:nvSpPr>
          <p:cNvPr id="6" name="Header Placeholder 5">
            <a:extLst>
              <a:ext uri="{FF2B5EF4-FFF2-40B4-BE49-F238E27FC236}">
                <a16:creationId xmlns:a16="http://schemas.microsoft.com/office/drawing/2014/main" id="{47A86625-BAA3-6217-7CD9-2C04DEB61091}"/>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34794104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06425"/>
            <a:ext cx="5478462" cy="3081338"/>
          </a:xfrm>
          <a:prstGeom prst="rect">
            <a:avLst/>
          </a:prstGeom>
        </p:spPr>
      </p:sp>
      <p:sp>
        <p:nvSpPr>
          <p:cNvPr id="3" name="Notes Placeholder 2"/>
          <p:cNvSpPr>
            <a:spLocks noGrp="1"/>
          </p:cNvSpPr>
          <p:nvPr>
            <p:ph type="body" idx="1"/>
          </p:nvPr>
        </p:nvSpPr>
        <p:spPr>
          <a:xfrm>
            <a:off x="747777" y="4278924"/>
            <a:ext cx="5477178" cy="4750205"/>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8" y="8541071"/>
            <a:ext cx="2025227"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21</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F8AB3765-5F2C-475B-9803-286FFE4F1ADD}" type="datetime1">
              <a:rPr lang="en-US" smtClean="0"/>
              <a:t>9/8/2026</a:t>
            </a:fld>
            <a:endParaRPr lang="en-US"/>
          </a:p>
        </p:txBody>
      </p:sp>
      <p:sp>
        <p:nvSpPr>
          <p:cNvPr id="6" name="Header Placeholder 5">
            <a:extLst>
              <a:ext uri="{FF2B5EF4-FFF2-40B4-BE49-F238E27FC236}">
                <a16:creationId xmlns:a16="http://schemas.microsoft.com/office/drawing/2014/main" id="{F220179A-0BCA-0FF9-7558-951BA4CE9560}"/>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23610346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9300" y="665163"/>
            <a:ext cx="5505450" cy="3097212"/>
          </a:xfrm>
          <a:prstGeom prst="rect">
            <a:avLst/>
          </a:prstGeom>
        </p:spPr>
      </p:sp>
      <p:sp>
        <p:nvSpPr>
          <p:cNvPr id="3" name="Notes Placeholder 2"/>
          <p:cNvSpPr>
            <a:spLocks noGrp="1"/>
          </p:cNvSpPr>
          <p:nvPr>
            <p:ph type="body" idx="1"/>
          </p:nvPr>
        </p:nvSpPr>
        <p:spPr>
          <a:xfrm>
            <a:off x="747101" y="4217425"/>
            <a:ext cx="5460504" cy="4805535"/>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3560" y="8535237"/>
            <a:ext cx="2023393" cy="487728"/>
          </a:xfrm>
          <a:prstGeom prst="rect">
            <a:avLst/>
          </a:prstGeom>
        </p:spPr>
        <p:txBody>
          <a:bodyPr/>
          <a:lstStyle/>
          <a:p>
            <a:pPr marL="0" marR="0" lvl="0" indent="0" algn="r" defTabSz="931029" rtl="0" eaLnBrk="1" fontAlgn="auto" latinLnBrk="0" hangingPunct="1">
              <a:lnSpc>
                <a:spcPct val="100000"/>
              </a:lnSpc>
              <a:spcBef>
                <a:spcPts val="0"/>
              </a:spcBef>
              <a:spcAft>
                <a:spcPts val="0"/>
              </a:spcAft>
              <a:buClrTx/>
              <a:buSzTx/>
              <a:buFontTx/>
              <a:buNone/>
              <a:tabLst/>
              <a:defRPr/>
            </a:pPr>
            <a:fld id="{260392D4-4AF0-4273-B239-78EEF3FD6698}"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931029" rtl="0" eaLnBrk="1" fontAlgn="auto" latinLnBrk="0" hangingPunct="1">
                <a:lnSpc>
                  <a:spcPct val="100000"/>
                </a:lnSpc>
                <a:spcBef>
                  <a:spcPts val="0"/>
                </a:spcBef>
                <a:spcAft>
                  <a:spcPts val="0"/>
                </a:spcAft>
                <a:buClrTx/>
                <a:buSzTx/>
                <a:buFontTx/>
                <a:buNone/>
                <a:tabLst/>
                <a:defRPr/>
              </a:pPr>
              <a:t>22</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14791" y="117150"/>
            <a:ext cx="913572" cy="34896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DE18D6-6110-44B1-900C-9688ECD55105}" type="datetime1">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9/8/2026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Header Placeholder 5">
            <a:extLst>
              <a:ext uri="{FF2B5EF4-FFF2-40B4-BE49-F238E27FC236}">
                <a16:creationId xmlns:a16="http://schemas.microsoft.com/office/drawing/2014/main" id="{11842184-177F-AE3C-F887-675CCEA92297}"/>
              </a:ext>
            </a:extLst>
          </p:cNvPr>
          <p:cNvSpPr>
            <a:spLocks noGrp="1"/>
          </p:cNvSpPr>
          <p:nvPr>
            <p:ph type="hdr" sz="quarter"/>
          </p:nvPr>
        </p:nvSpPr>
        <p:spPr>
          <a:xfrm>
            <a:off x="701040" y="117152"/>
            <a:ext cx="4902201" cy="34896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SS Workshop</a:t>
            </a:r>
          </a:p>
        </p:txBody>
      </p:sp>
    </p:spTree>
    <p:extLst>
      <p:ext uri="{BB962C8B-B14F-4D97-AF65-F5344CB8AC3E}">
        <p14:creationId xmlns:p14="http://schemas.microsoft.com/office/powerpoint/2010/main" val="16784482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76275"/>
            <a:ext cx="5465762" cy="3074988"/>
          </a:xfrm>
          <a:prstGeom prst="rect">
            <a:avLst/>
          </a:prstGeom>
        </p:spPr>
      </p:sp>
      <p:sp>
        <p:nvSpPr>
          <p:cNvPr id="3" name="Notes Placeholder 2"/>
          <p:cNvSpPr>
            <a:spLocks noGrp="1"/>
          </p:cNvSpPr>
          <p:nvPr>
            <p:ph type="body" idx="1"/>
          </p:nvPr>
        </p:nvSpPr>
        <p:spPr>
          <a:xfrm>
            <a:off x="747778" y="4196862"/>
            <a:ext cx="5465455" cy="4832266"/>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8" y="8541071"/>
            <a:ext cx="2025227"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23</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1369F95D-F22D-4C75-A887-70945D5632CD}" type="datetime1">
              <a:rPr lang="en-US" smtClean="0"/>
              <a:t>9/8/2026</a:t>
            </a:fld>
            <a:endParaRPr lang="en-US"/>
          </a:p>
        </p:txBody>
      </p:sp>
      <p:sp>
        <p:nvSpPr>
          <p:cNvPr id="6" name="Header Placeholder 5">
            <a:extLst>
              <a:ext uri="{FF2B5EF4-FFF2-40B4-BE49-F238E27FC236}">
                <a16:creationId xmlns:a16="http://schemas.microsoft.com/office/drawing/2014/main" id="{A439119F-6BFD-5731-83FF-636B9E9428D2}"/>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42683753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06425"/>
            <a:ext cx="5591175" cy="3144838"/>
          </a:xfrm>
          <a:prstGeom prst="rect">
            <a:avLst/>
          </a:prstGeom>
        </p:spPr>
      </p:sp>
      <p:sp>
        <p:nvSpPr>
          <p:cNvPr id="3" name="Notes Placeholder 2"/>
          <p:cNvSpPr>
            <a:spLocks noGrp="1"/>
          </p:cNvSpPr>
          <p:nvPr>
            <p:ph type="body" idx="1"/>
          </p:nvPr>
        </p:nvSpPr>
        <p:spPr>
          <a:xfrm>
            <a:off x="747777" y="4360987"/>
            <a:ext cx="5535793" cy="4668143"/>
          </a:xfrm>
          <a:prstGeom prst="rect">
            <a:avLst/>
          </a:prstGeom>
        </p:spPr>
        <p:txBody>
          <a:bodyPr/>
          <a:lstStyle/>
          <a:p>
            <a:endParaRPr lang="en-US" sz="2400" b="1" dirty="0"/>
          </a:p>
        </p:txBody>
      </p:sp>
      <p:sp>
        <p:nvSpPr>
          <p:cNvPr id="4" name="Slide Number Placeholder 3"/>
          <p:cNvSpPr>
            <a:spLocks noGrp="1"/>
          </p:cNvSpPr>
          <p:nvPr>
            <p:ph type="sldNum" sz="quarter" idx="10"/>
          </p:nvPr>
        </p:nvSpPr>
        <p:spPr>
          <a:xfrm>
            <a:off x="4237398" y="8541071"/>
            <a:ext cx="2046172"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24</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5DC5AC45-DFA7-4525-806F-03A4584F9EB4}" type="datetime1">
              <a:rPr lang="en-US" smtClean="0"/>
              <a:t>9/8/2026</a:t>
            </a:fld>
            <a:endParaRPr lang="en-US"/>
          </a:p>
        </p:txBody>
      </p:sp>
      <p:sp>
        <p:nvSpPr>
          <p:cNvPr id="6" name="Header Placeholder 5">
            <a:extLst>
              <a:ext uri="{FF2B5EF4-FFF2-40B4-BE49-F238E27FC236}">
                <a16:creationId xmlns:a16="http://schemas.microsoft.com/office/drawing/2014/main" id="{C6FB3A5F-BAD9-7512-A26A-3FF85E75F94A}"/>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20001102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06425"/>
            <a:ext cx="5591175" cy="3144838"/>
          </a:xfrm>
          <a:prstGeom prst="rect">
            <a:avLst/>
          </a:prstGeom>
        </p:spPr>
      </p:sp>
      <p:sp>
        <p:nvSpPr>
          <p:cNvPr id="3" name="Notes Placeholder 2"/>
          <p:cNvSpPr>
            <a:spLocks noGrp="1"/>
          </p:cNvSpPr>
          <p:nvPr>
            <p:ph type="body" idx="1"/>
          </p:nvPr>
        </p:nvSpPr>
        <p:spPr>
          <a:xfrm>
            <a:off x="747777" y="4360987"/>
            <a:ext cx="5535793" cy="4668143"/>
          </a:xfrm>
          <a:prstGeom prst="rect">
            <a:avLst/>
          </a:prstGeom>
        </p:spPr>
        <p:txBody>
          <a:bodyPr/>
          <a:lstStyle/>
          <a:p>
            <a:endParaRPr lang="en-US" sz="2400" b="1" dirty="0"/>
          </a:p>
        </p:txBody>
      </p:sp>
      <p:sp>
        <p:nvSpPr>
          <p:cNvPr id="4" name="Slide Number Placeholder 3"/>
          <p:cNvSpPr>
            <a:spLocks noGrp="1"/>
          </p:cNvSpPr>
          <p:nvPr>
            <p:ph type="sldNum" sz="quarter" idx="10"/>
          </p:nvPr>
        </p:nvSpPr>
        <p:spPr>
          <a:xfrm>
            <a:off x="4237398" y="8541071"/>
            <a:ext cx="2046172"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25</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55F77A05-B4AD-4DCB-BBB4-47171B1446BE}" type="datetime1">
              <a:rPr lang="en-US" smtClean="0"/>
              <a:t>9/8/2026</a:t>
            </a:fld>
            <a:endParaRPr lang="en-US"/>
          </a:p>
        </p:txBody>
      </p:sp>
      <p:sp>
        <p:nvSpPr>
          <p:cNvPr id="6" name="Header Placeholder 5">
            <a:extLst>
              <a:ext uri="{FF2B5EF4-FFF2-40B4-BE49-F238E27FC236}">
                <a16:creationId xmlns:a16="http://schemas.microsoft.com/office/drawing/2014/main" id="{C6FB3A5F-BAD9-7512-A26A-3FF85E75F94A}"/>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29241811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30238"/>
            <a:ext cx="5514975" cy="3101975"/>
          </a:xfrm>
          <a:prstGeom prst="rect">
            <a:avLst/>
          </a:prstGeom>
        </p:spPr>
      </p:sp>
      <p:sp>
        <p:nvSpPr>
          <p:cNvPr id="3" name="Notes Placeholder 2"/>
          <p:cNvSpPr>
            <a:spLocks noGrp="1"/>
          </p:cNvSpPr>
          <p:nvPr>
            <p:ph type="body" idx="1"/>
          </p:nvPr>
        </p:nvSpPr>
        <p:spPr>
          <a:xfrm>
            <a:off x="747777" y="4278924"/>
            <a:ext cx="5547516" cy="4750205"/>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8" y="8541071"/>
            <a:ext cx="2025227"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26</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2DC5C840-B0A6-42D9-82BE-0AB24489A8FE}" type="datetime1">
              <a:rPr lang="en-US" smtClean="0"/>
              <a:t>9/8/2026</a:t>
            </a:fld>
            <a:endParaRPr lang="en-US"/>
          </a:p>
        </p:txBody>
      </p:sp>
      <p:sp>
        <p:nvSpPr>
          <p:cNvPr id="6" name="Header Placeholder 5">
            <a:extLst>
              <a:ext uri="{FF2B5EF4-FFF2-40B4-BE49-F238E27FC236}">
                <a16:creationId xmlns:a16="http://schemas.microsoft.com/office/drawing/2014/main" id="{3107F9DA-0DD1-C96C-7336-D48E597BB6B8}"/>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12329875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9300" y="585788"/>
            <a:ext cx="5475288" cy="3079750"/>
          </a:xfrm>
          <a:prstGeom prst="rect">
            <a:avLst/>
          </a:prstGeom>
        </p:spPr>
      </p:sp>
      <p:sp>
        <p:nvSpPr>
          <p:cNvPr id="3" name="Notes Placeholder 2"/>
          <p:cNvSpPr>
            <a:spLocks noGrp="1"/>
          </p:cNvSpPr>
          <p:nvPr>
            <p:ph type="body" idx="1"/>
          </p:nvPr>
        </p:nvSpPr>
        <p:spPr>
          <a:xfrm>
            <a:off x="747777" y="4208583"/>
            <a:ext cx="5477178" cy="48205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a:xfrm>
            <a:off x="4237398" y="8541071"/>
            <a:ext cx="2025227"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27</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D406D14B-FFF0-4382-A1A4-E341870F99E9}" type="datetime1">
              <a:rPr lang="en-US" smtClean="0"/>
              <a:t>9/8/2026</a:t>
            </a:fld>
            <a:endParaRPr lang="en-US"/>
          </a:p>
        </p:txBody>
      </p:sp>
      <p:sp>
        <p:nvSpPr>
          <p:cNvPr id="6" name="Header Placeholder 5">
            <a:extLst>
              <a:ext uri="{FF2B5EF4-FFF2-40B4-BE49-F238E27FC236}">
                <a16:creationId xmlns:a16="http://schemas.microsoft.com/office/drawing/2014/main" id="{50E380C7-C47A-59DF-A495-A3ED69D6D431}"/>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16216001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585788"/>
            <a:ext cx="5503862" cy="3095625"/>
          </a:xfrm>
          <a:prstGeom prst="rect">
            <a:avLst/>
          </a:prstGeom>
        </p:spPr>
      </p:sp>
      <p:sp>
        <p:nvSpPr>
          <p:cNvPr id="3" name="Notes Placeholder 2"/>
          <p:cNvSpPr>
            <a:spLocks noGrp="1"/>
          </p:cNvSpPr>
          <p:nvPr>
            <p:ph type="body" idx="1"/>
          </p:nvPr>
        </p:nvSpPr>
        <p:spPr>
          <a:xfrm>
            <a:off x="747779" y="4325814"/>
            <a:ext cx="5488901" cy="4703314"/>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8" y="8541071"/>
            <a:ext cx="2025227"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28</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53197285-8CC3-4B6F-A884-1C69D3823788}" type="datetime1">
              <a:rPr lang="en-US" smtClean="0"/>
              <a:t>9/8/2026</a:t>
            </a:fld>
            <a:endParaRPr lang="en-US"/>
          </a:p>
        </p:txBody>
      </p:sp>
      <p:sp>
        <p:nvSpPr>
          <p:cNvPr id="6" name="Header Placeholder 5">
            <a:extLst>
              <a:ext uri="{FF2B5EF4-FFF2-40B4-BE49-F238E27FC236}">
                <a16:creationId xmlns:a16="http://schemas.microsoft.com/office/drawing/2014/main" id="{956CF620-B40E-2793-90B7-5F0FF65CEA62}"/>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41485141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25" y="654050"/>
            <a:ext cx="5507038" cy="3097213"/>
          </a:xfrm>
          <a:prstGeom prst="rect">
            <a:avLst/>
          </a:prstGeom>
        </p:spPr>
      </p:sp>
      <p:sp>
        <p:nvSpPr>
          <p:cNvPr id="3" name="Notes Placeholder 2"/>
          <p:cNvSpPr>
            <a:spLocks noGrp="1"/>
          </p:cNvSpPr>
          <p:nvPr>
            <p:ph type="body" idx="1"/>
          </p:nvPr>
        </p:nvSpPr>
        <p:spPr>
          <a:xfrm>
            <a:off x="747776" y="4372709"/>
            <a:ext cx="5500624" cy="4656420"/>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8" y="8541071"/>
            <a:ext cx="2025227"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29</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EA527C04-AB81-47C8-A867-935879AA4FAF}" type="datetime1">
              <a:rPr lang="en-US" smtClean="0"/>
              <a:t>9/8/2026</a:t>
            </a:fld>
            <a:endParaRPr lang="en-US"/>
          </a:p>
        </p:txBody>
      </p:sp>
      <p:sp>
        <p:nvSpPr>
          <p:cNvPr id="6" name="Header Placeholder 5">
            <a:extLst>
              <a:ext uri="{FF2B5EF4-FFF2-40B4-BE49-F238E27FC236}">
                <a16:creationId xmlns:a16="http://schemas.microsoft.com/office/drawing/2014/main" id="{D4BE402F-6D6B-65C5-1339-CD387BC8B758}"/>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20164318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25" y="654050"/>
            <a:ext cx="5507038" cy="3097213"/>
          </a:xfrm>
          <a:prstGeom prst="rect">
            <a:avLst/>
          </a:prstGeom>
        </p:spPr>
      </p:sp>
      <p:sp>
        <p:nvSpPr>
          <p:cNvPr id="3" name="Notes Placeholder 2"/>
          <p:cNvSpPr>
            <a:spLocks noGrp="1"/>
          </p:cNvSpPr>
          <p:nvPr>
            <p:ph type="body" idx="1"/>
          </p:nvPr>
        </p:nvSpPr>
        <p:spPr>
          <a:xfrm>
            <a:off x="747776" y="4243755"/>
            <a:ext cx="5524070" cy="4785374"/>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8" y="8541071"/>
            <a:ext cx="2025227"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30</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63F93890-DEE3-4488-AA4B-2DAB3446F9DD}" type="datetime1">
              <a:rPr lang="en-US" smtClean="0"/>
              <a:t>9/8/2026</a:t>
            </a:fld>
            <a:endParaRPr lang="en-US"/>
          </a:p>
        </p:txBody>
      </p:sp>
      <p:sp>
        <p:nvSpPr>
          <p:cNvPr id="6" name="Header Placeholder 5">
            <a:extLst>
              <a:ext uri="{FF2B5EF4-FFF2-40B4-BE49-F238E27FC236}">
                <a16:creationId xmlns:a16="http://schemas.microsoft.com/office/drawing/2014/main" id="{8B631261-97EC-31EF-2C06-73B95F41C36D}"/>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15500061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25" y="641350"/>
            <a:ext cx="5502275" cy="3095625"/>
          </a:xfrm>
          <a:prstGeom prst="rect">
            <a:avLst/>
          </a:prstGeom>
        </p:spPr>
      </p:sp>
      <p:sp>
        <p:nvSpPr>
          <p:cNvPr id="3" name="Notes Placeholder 2"/>
          <p:cNvSpPr>
            <a:spLocks noGrp="1"/>
          </p:cNvSpPr>
          <p:nvPr>
            <p:ph type="body" idx="1"/>
          </p:nvPr>
        </p:nvSpPr>
        <p:spPr>
          <a:xfrm>
            <a:off x="747776" y="4255477"/>
            <a:ext cx="5500624" cy="4773650"/>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9" y="8541071"/>
            <a:ext cx="2011003"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31</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9DD87F93-CB45-4912-B42D-45073D19210B}" type="datetime1">
              <a:rPr lang="en-US" smtClean="0"/>
              <a:t>9/8/2026</a:t>
            </a:fld>
            <a:endParaRPr lang="en-US"/>
          </a:p>
        </p:txBody>
      </p:sp>
      <p:sp>
        <p:nvSpPr>
          <p:cNvPr id="6" name="Header Placeholder 5">
            <a:extLst>
              <a:ext uri="{FF2B5EF4-FFF2-40B4-BE49-F238E27FC236}">
                <a16:creationId xmlns:a16="http://schemas.microsoft.com/office/drawing/2014/main" id="{0CF18E52-2139-64B6-7D05-B2F346D9F795}"/>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4525661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25" y="630238"/>
            <a:ext cx="5514975" cy="3101975"/>
          </a:xfrm>
          <a:prstGeom prst="rect">
            <a:avLst/>
          </a:prstGeom>
        </p:spPr>
      </p:sp>
      <p:sp>
        <p:nvSpPr>
          <p:cNvPr id="3" name="Notes Placeholder 2"/>
          <p:cNvSpPr>
            <a:spLocks noGrp="1"/>
          </p:cNvSpPr>
          <p:nvPr>
            <p:ph type="body" idx="1"/>
          </p:nvPr>
        </p:nvSpPr>
        <p:spPr>
          <a:xfrm>
            <a:off x="747778" y="4290648"/>
            <a:ext cx="5512347" cy="4738483"/>
          </a:xfrm>
          <a:prstGeom prst="rect">
            <a:avLst/>
          </a:prstGeom>
        </p:spPr>
        <p:txBody>
          <a:bodyPr/>
          <a:lstStyle/>
          <a:p>
            <a:endParaRPr lang="en-US" i="0" dirty="0"/>
          </a:p>
        </p:txBody>
      </p:sp>
      <p:sp>
        <p:nvSpPr>
          <p:cNvPr id="4" name="Slide Number Placeholder 3"/>
          <p:cNvSpPr>
            <a:spLocks noGrp="1"/>
          </p:cNvSpPr>
          <p:nvPr>
            <p:ph type="sldNum" sz="quarter" idx="10"/>
          </p:nvPr>
        </p:nvSpPr>
        <p:spPr>
          <a:xfrm>
            <a:off x="4237399" y="8541071"/>
            <a:ext cx="2022726" cy="488061"/>
          </a:xfrm>
          <a:prstGeom prst="rect">
            <a:avLst/>
          </a:prstGeom>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260392D4-4AF0-4273-B239-78EEF3FD6698}"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32</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647C3F-6F96-4C93-8B7B-7C85460D211C}" type="datetime1">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9/8/2026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Header Placeholder 5">
            <a:extLst>
              <a:ext uri="{FF2B5EF4-FFF2-40B4-BE49-F238E27FC236}">
                <a16:creationId xmlns:a16="http://schemas.microsoft.com/office/drawing/2014/main" id="{5B402CEF-14DE-78F5-0CAF-82EBA83C83AD}"/>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11323386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25" y="630238"/>
            <a:ext cx="5514975" cy="3101975"/>
          </a:xfrm>
          <a:prstGeom prst="rect">
            <a:avLst/>
          </a:prstGeom>
        </p:spPr>
      </p:sp>
      <p:sp>
        <p:nvSpPr>
          <p:cNvPr id="3" name="Notes Placeholder 2"/>
          <p:cNvSpPr>
            <a:spLocks noGrp="1"/>
          </p:cNvSpPr>
          <p:nvPr>
            <p:ph type="body" idx="1"/>
          </p:nvPr>
        </p:nvSpPr>
        <p:spPr>
          <a:xfrm>
            <a:off x="747778" y="4290648"/>
            <a:ext cx="5512347" cy="4738483"/>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9" y="8541071"/>
            <a:ext cx="2022726" cy="488061"/>
          </a:xfrm>
          <a:prstGeom prst="rect">
            <a:avLst/>
          </a:prstGeom>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260392D4-4AF0-4273-B239-78EEF3FD6698}"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72E65-FB9D-485C-804A-6A3AA116A262}" type="datetime1">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9/8/2026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Header Placeholder 5">
            <a:extLst>
              <a:ext uri="{FF2B5EF4-FFF2-40B4-BE49-F238E27FC236}">
                <a16:creationId xmlns:a16="http://schemas.microsoft.com/office/drawing/2014/main" id="{5B402CEF-14DE-78F5-0CAF-82EBA83C83AD}"/>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37771557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30238"/>
            <a:ext cx="5514975" cy="3101975"/>
          </a:xfrm>
          <a:prstGeom prst="rect">
            <a:avLst/>
          </a:prstGeom>
        </p:spPr>
      </p:sp>
      <p:sp>
        <p:nvSpPr>
          <p:cNvPr id="3" name="Notes Placeholder 2"/>
          <p:cNvSpPr>
            <a:spLocks noGrp="1"/>
          </p:cNvSpPr>
          <p:nvPr>
            <p:ph type="body" idx="1"/>
          </p:nvPr>
        </p:nvSpPr>
        <p:spPr>
          <a:xfrm>
            <a:off x="747776" y="4196862"/>
            <a:ext cx="5500624" cy="4832266"/>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8" y="8541071"/>
            <a:ext cx="2025227"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34</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DDC9C806-7637-4F20-A1CC-9D2DBF58BEF2}" type="datetime1">
              <a:rPr lang="en-US" smtClean="0"/>
              <a:t>9/8/2026</a:t>
            </a:fld>
            <a:endParaRPr lang="en-US"/>
          </a:p>
        </p:txBody>
      </p:sp>
      <p:sp>
        <p:nvSpPr>
          <p:cNvPr id="6" name="Header Placeholder 5">
            <a:extLst>
              <a:ext uri="{FF2B5EF4-FFF2-40B4-BE49-F238E27FC236}">
                <a16:creationId xmlns:a16="http://schemas.microsoft.com/office/drawing/2014/main" id="{D7A39B14-7FEA-C720-0510-5960322B1A51}"/>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34791690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30238"/>
            <a:ext cx="5514975" cy="3101975"/>
          </a:xfrm>
          <a:prstGeom prst="rect">
            <a:avLst/>
          </a:prstGeom>
        </p:spPr>
      </p:sp>
      <p:sp>
        <p:nvSpPr>
          <p:cNvPr id="3" name="Notes Placeholder 2"/>
          <p:cNvSpPr>
            <a:spLocks noGrp="1"/>
          </p:cNvSpPr>
          <p:nvPr>
            <p:ph type="body" idx="1"/>
          </p:nvPr>
        </p:nvSpPr>
        <p:spPr>
          <a:xfrm>
            <a:off x="747776" y="4196862"/>
            <a:ext cx="5500624" cy="4832266"/>
          </a:xfrm>
          <a:prstGeom prst="rect">
            <a:avLst/>
          </a:prstGeom>
        </p:spPr>
        <p:txBody>
          <a:bodyPr/>
          <a:lstStyle/>
          <a:p>
            <a:endParaRPr lang="en-US" b="1" i="1" dirty="0">
              <a:highlight>
                <a:srgbClr val="FFFF00"/>
              </a:highlight>
            </a:endParaRPr>
          </a:p>
        </p:txBody>
      </p:sp>
      <p:sp>
        <p:nvSpPr>
          <p:cNvPr id="4" name="Slide Number Placeholder 3"/>
          <p:cNvSpPr>
            <a:spLocks noGrp="1"/>
          </p:cNvSpPr>
          <p:nvPr>
            <p:ph type="sldNum" sz="quarter" idx="10"/>
          </p:nvPr>
        </p:nvSpPr>
        <p:spPr>
          <a:xfrm>
            <a:off x="4237398" y="8541071"/>
            <a:ext cx="2025227"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35</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A43D6D8B-5BC1-4327-8023-C729DAB54FEA}" type="datetime1">
              <a:rPr lang="en-US" smtClean="0"/>
              <a:t>9/8/2026</a:t>
            </a:fld>
            <a:endParaRPr lang="en-US"/>
          </a:p>
        </p:txBody>
      </p:sp>
      <p:sp>
        <p:nvSpPr>
          <p:cNvPr id="6" name="Header Placeholder 5">
            <a:extLst>
              <a:ext uri="{FF2B5EF4-FFF2-40B4-BE49-F238E27FC236}">
                <a16:creationId xmlns:a16="http://schemas.microsoft.com/office/drawing/2014/main" id="{D7A39B14-7FEA-C720-0510-5960322B1A51}"/>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9245029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30238"/>
            <a:ext cx="5486400" cy="3086100"/>
          </a:xfrm>
          <a:prstGeom prst="rect">
            <a:avLst/>
          </a:prstGeom>
        </p:spPr>
      </p:sp>
      <p:sp>
        <p:nvSpPr>
          <p:cNvPr id="3" name="Notes Placeholder 2"/>
          <p:cNvSpPr>
            <a:spLocks noGrp="1"/>
          </p:cNvSpPr>
          <p:nvPr>
            <p:ph type="body" idx="1"/>
          </p:nvPr>
        </p:nvSpPr>
        <p:spPr>
          <a:xfrm>
            <a:off x="747778" y="4185139"/>
            <a:ext cx="5512347" cy="4843990"/>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9" y="8541071"/>
            <a:ext cx="2022726"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36</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C63C0146-6C16-4A78-965F-78457C5B71D6}" type="datetime1">
              <a:rPr lang="en-US" smtClean="0"/>
              <a:t>9/8/2026</a:t>
            </a:fld>
            <a:endParaRPr lang="en-US"/>
          </a:p>
        </p:txBody>
      </p:sp>
      <p:sp>
        <p:nvSpPr>
          <p:cNvPr id="6" name="Header Placeholder 5">
            <a:extLst>
              <a:ext uri="{FF2B5EF4-FFF2-40B4-BE49-F238E27FC236}">
                <a16:creationId xmlns:a16="http://schemas.microsoft.com/office/drawing/2014/main" id="{902C89CE-35CB-15AD-27C6-4A1B265878DC}"/>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13557599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4538" y="641350"/>
            <a:ext cx="5508625" cy="3098800"/>
          </a:xfrm>
          <a:prstGeom prst="rect">
            <a:avLst/>
          </a:prstGeom>
        </p:spPr>
      </p:sp>
      <p:sp>
        <p:nvSpPr>
          <p:cNvPr id="3" name="Notes Placeholder 2"/>
          <p:cNvSpPr>
            <a:spLocks noGrp="1"/>
          </p:cNvSpPr>
          <p:nvPr>
            <p:ph type="body" idx="1"/>
          </p:nvPr>
        </p:nvSpPr>
        <p:spPr>
          <a:xfrm>
            <a:off x="747779" y="4267201"/>
            <a:ext cx="5488901" cy="4761928"/>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9" y="8541071"/>
            <a:ext cx="1999280"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37</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FF285018-6BC8-4C8A-8A8A-4EFB649D7E08}" type="datetime1">
              <a:rPr lang="en-US" smtClean="0"/>
              <a:t>9/8/2026</a:t>
            </a:fld>
            <a:endParaRPr lang="en-US"/>
          </a:p>
        </p:txBody>
      </p:sp>
      <p:sp>
        <p:nvSpPr>
          <p:cNvPr id="6" name="Header Placeholder 5">
            <a:extLst>
              <a:ext uri="{FF2B5EF4-FFF2-40B4-BE49-F238E27FC236}">
                <a16:creationId xmlns:a16="http://schemas.microsoft.com/office/drawing/2014/main" id="{3E009CED-F103-B37F-877B-9ABDE92BEC14}"/>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39738367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E42F4-A9D8-F5DF-A009-8922750815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D5D43D-B14C-DFD6-B7DA-31BFC8A30079}"/>
              </a:ext>
            </a:extLst>
          </p:cNvPr>
          <p:cNvSpPr>
            <a:spLocks noGrp="1" noRot="1" noChangeAspect="1"/>
          </p:cNvSpPr>
          <p:nvPr>
            <p:ph type="sldImg"/>
          </p:nvPr>
        </p:nvSpPr>
        <p:spPr>
          <a:xfrm>
            <a:off x="744538" y="641350"/>
            <a:ext cx="5508625" cy="3098800"/>
          </a:xfrm>
          <a:prstGeom prst="rect">
            <a:avLst/>
          </a:prstGeom>
        </p:spPr>
      </p:sp>
      <p:sp>
        <p:nvSpPr>
          <p:cNvPr id="3" name="Notes Placeholder 2">
            <a:extLst>
              <a:ext uri="{FF2B5EF4-FFF2-40B4-BE49-F238E27FC236}">
                <a16:creationId xmlns:a16="http://schemas.microsoft.com/office/drawing/2014/main" id="{A8061810-6E0C-B82F-5A87-45BECD01E772}"/>
              </a:ext>
            </a:extLst>
          </p:cNvPr>
          <p:cNvSpPr>
            <a:spLocks noGrp="1"/>
          </p:cNvSpPr>
          <p:nvPr>
            <p:ph type="body" idx="1"/>
          </p:nvPr>
        </p:nvSpPr>
        <p:spPr>
          <a:xfrm>
            <a:off x="747779" y="4267201"/>
            <a:ext cx="5488901" cy="4761928"/>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3AB91AAA-FCDA-BC63-505D-307287D1F0B1}"/>
              </a:ext>
            </a:extLst>
          </p:cNvPr>
          <p:cNvSpPr>
            <a:spLocks noGrp="1"/>
          </p:cNvSpPr>
          <p:nvPr>
            <p:ph type="sldNum" sz="quarter" idx="10"/>
          </p:nvPr>
        </p:nvSpPr>
        <p:spPr>
          <a:xfrm>
            <a:off x="4237399" y="8541071"/>
            <a:ext cx="1999280"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38</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853EB74D-388A-A789-6B56-56F2CC2AC46C}"/>
              </a:ext>
            </a:extLst>
          </p:cNvPr>
          <p:cNvSpPr>
            <a:spLocks noGrp="1"/>
          </p:cNvSpPr>
          <p:nvPr>
            <p:ph type="dt" idx="1"/>
          </p:nvPr>
        </p:nvSpPr>
        <p:spPr>
          <a:xfrm>
            <a:off x="5920154" y="117230"/>
            <a:ext cx="914400" cy="349204"/>
          </a:xfrm>
          <a:prstGeom prst="rect">
            <a:avLst/>
          </a:prstGeom>
        </p:spPr>
        <p:txBody>
          <a:bodyPr/>
          <a:lstStyle/>
          <a:p>
            <a:fld id="{FF285018-6BC8-4C8A-8A8A-4EFB649D7E08}" type="datetime1">
              <a:rPr lang="en-US" smtClean="0"/>
              <a:t>9/8/2026</a:t>
            </a:fld>
            <a:endParaRPr lang="en-US"/>
          </a:p>
        </p:txBody>
      </p:sp>
      <p:sp>
        <p:nvSpPr>
          <p:cNvPr id="6" name="Header Placeholder 5">
            <a:extLst>
              <a:ext uri="{FF2B5EF4-FFF2-40B4-BE49-F238E27FC236}">
                <a16:creationId xmlns:a16="http://schemas.microsoft.com/office/drawing/2014/main" id="{7D17D907-425C-3997-BDF3-5BE7D0843968}"/>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6648958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A157D-43D5-DBC6-1E88-3D1974BE47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84D058-C76B-B16B-BEA4-455DE824E79B}"/>
              </a:ext>
            </a:extLst>
          </p:cNvPr>
          <p:cNvSpPr>
            <a:spLocks noGrp="1" noRot="1" noChangeAspect="1"/>
          </p:cNvSpPr>
          <p:nvPr>
            <p:ph type="sldImg"/>
          </p:nvPr>
        </p:nvSpPr>
        <p:spPr>
          <a:xfrm>
            <a:off x="744538" y="641350"/>
            <a:ext cx="5508625" cy="3098800"/>
          </a:xfrm>
          <a:prstGeom prst="rect">
            <a:avLst/>
          </a:prstGeom>
        </p:spPr>
      </p:sp>
      <p:sp>
        <p:nvSpPr>
          <p:cNvPr id="3" name="Notes Placeholder 2">
            <a:extLst>
              <a:ext uri="{FF2B5EF4-FFF2-40B4-BE49-F238E27FC236}">
                <a16:creationId xmlns:a16="http://schemas.microsoft.com/office/drawing/2014/main" id="{B0BF9E79-EA23-EBF7-F26E-6AFD5FB9B3EE}"/>
              </a:ext>
            </a:extLst>
          </p:cNvPr>
          <p:cNvSpPr>
            <a:spLocks noGrp="1"/>
          </p:cNvSpPr>
          <p:nvPr>
            <p:ph type="body" idx="1"/>
          </p:nvPr>
        </p:nvSpPr>
        <p:spPr>
          <a:xfrm>
            <a:off x="747779" y="4267201"/>
            <a:ext cx="5488901" cy="4761928"/>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9C84FD7D-8A41-0C52-B0D3-EB36C313E7AC}"/>
              </a:ext>
            </a:extLst>
          </p:cNvPr>
          <p:cNvSpPr>
            <a:spLocks noGrp="1"/>
          </p:cNvSpPr>
          <p:nvPr>
            <p:ph type="sldNum" sz="quarter" idx="10"/>
          </p:nvPr>
        </p:nvSpPr>
        <p:spPr>
          <a:xfrm>
            <a:off x="4237399" y="8541071"/>
            <a:ext cx="1999280" cy="488061"/>
          </a:xfrm>
          <a:prstGeom prst="rect">
            <a:avLst/>
          </a:prstGeom>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260392D4-4AF0-4273-B239-78EEF3FD6698}"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39</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a:extLst>
              <a:ext uri="{FF2B5EF4-FFF2-40B4-BE49-F238E27FC236}">
                <a16:creationId xmlns:a16="http://schemas.microsoft.com/office/drawing/2014/main" id="{C31108F1-AA0E-8637-6AE1-C3B524DB9DA3}"/>
              </a:ext>
            </a:extLst>
          </p:cNvPr>
          <p:cNvSpPr>
            <a:spLocks noGrp="1"/>
          </p:cNvSpPr>
          <p:nvPr>
            <p:ph type="dt" idx="1"/>
          </p:nvPr>
        </p:nvSpPr>
        <p:spPr>
          <a:xfrm>
            <a:off x="5920154" y="117230"/>
            <a:ext cx="914400" cy="349204"/>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285018-6BC8-4C8A-8A8A-4EFB649D7E08}" type="datetime1">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9/8/2026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Header Placeholder 5">
            <a:extLst>
              <a:ext uri="{FF2B5EF4-FFF2-40B4-BE49-F238E27FC236}">
                <a16:creationId xmlns:a16="http://schemas.microsoft.com/office/drawing/2014/main" id="{EC11A816-2F72-72D8-55FB-7E7C61E5CD38}"/>
              </a:ext>
            </a:extLst>
          </p:cNvPr>
          <p:cNvSpPr>
            <a:spLocks noGrp="1"/>
          </p:cNvSpPr>
          <p:nvPr>
            <p:ph type="hdr" sz="quarter"/>
          </p:nvPr>
        </p:nvSpPr>
        <p:spPr>
          <a:xfrm>
            <a:off x="701675" y="117232"/>
            <a:ext cx="4906645" cy="349202"/>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SS Workshop</a:t>
            </a:r>
          </a:p>
        </p:txBody>
      </p:sp>
    </p:spTree>
    <p:extLst>
      <p:ext uri="{BB962C8B-B14F-4D97-AF65-F5344CB8AC3E}">
        <p14:creationId xmlns:p14="http://schemas.microsoft.com/office/powerpoint/2010/main" val="19483052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B72F4-D2EC-FA65-B014-5FE44F152E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7B48FC-62C9-BD25-AFCE-24301510635E}"/>
              </a:ext>
            </a:extLst>
          </p:cNvPr>
          <p:cNvSpPr>
            <a:spLocks noGrp="1" noRot="1" noChangeAspect="1"/>
          </p:cNvSpPr>
          <p:nvPr>
            <p:ph type="sldImg"/>
          </p:nvPr>
        </p:nvSpPr>
        <p:spPr>
          <a:xfrm>
            <a:off x="744538" y="641350"/>
            <a:ext cx="5508625" cy="3098800"/>
          </a:xfrm>
          <a:prstGeom prst="rect">
            <a:avLst/>
          </a:prstGeom>
        </p:spPr>
      </p:sp>
      <p:sp>
        <p:nvSpPr>
          <p:cNvPr id="3" name="Notes Placeholder 2">
            <a:extLst>
              <a:ext uri="{FF2B5EF4-FFF2-40B4-BE49-F238E27FC236}">
                <a16:creationId xmlns:a16="http://schemas.microsoft.com/office/drawing/2014/main" id="{1344F6A2-0934-4DAD-9D27-7C612485487F}"/>
              </a:ext>
            </a:extLst>
          </p:cNvPr>
          <p:cNvSpPr>
            <a:spLocks noGrp="1"/>
          </p:cNvSpPr>
          <p:nvPr>
            <p:ph type="body" idx="1"/>
          </p:nvPr>
        </p:nvSpPr>
        <p:spPr>
          <a:xfrm>
            <a:off x="747779" y="4267201"/>
            <a:ext cx="5488901" cy="4761928"/>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5EAD43FB-3E22-63FB-B019-6168ED7D4435}"/>
              </a:ext>
            </a:extLst>
          </p:cNvPr>
          <p:cNvSpPr>
            <a:spLocks noGrp="1"/>
          </p:cNvSpPr>
          <p:nvPr>
            <p:ph type="sldNum" sz="quarter" idx="10"/>
          </p:nvPr>
        </p:nvSpPr>
        <p:spPr>
          <a:xfrm>
            <a:off x="4237399" y="8541071"/>
            <a:ext cx="1999280" cy="488061"/>
          </a:xfrm>
          <a:prstGeom prst="rect">
            <a:avLst/>
          </a:prstGeom>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260392D4-4AF0-4273-B239-78EEF3FD6698}"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40</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a:extLst>
              <a:ext uri="{FF2B5EF4-FFF2-40B4-BE49-F238E27FC236}">
                <a16:creationId xmlns:a16="http://schemas.microsoft.com/office/drawing/2014/main" id="{29356B36-A92B-C326-674C-A7D4CCE821C5}"/>
              </a:ext>
            </a:extLst>
          </p:cNvPr>
          <p:cNvSpPr>
            <a:spLocks noGrp="1"/>
          </p:cNvSpPr>
          <p:nvPr>
            <p:ph type="dt" idx="1"/>
          </p:nvPr>
        </p:nvSpPr>
        <p:spPr>
          <a:xfrm>
            <a:off x="5920154" y="117230"/>
            <a:ext cx="914400" cy="349204"/>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285018-6BC8-4C8A-8A8A-4EFB649D7E08}" type="datetime1">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9/8/2026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Header Placeholder 5">
            <a:extLst>
              <a:ext uri="{FF2B5EF4-FFF2-40B4-BE49-F238E27FC236}">
                <a16:creationId xmlns:a16="http://schemas.microsoft.com/office/drawing/2014/main" id="{9F0CCAC7-C72D-A20E-D197-299FCB95B9B6}"/>
              </a:ext>
            </a:extLst>
          </p:cNvPr>
          <p:cNvSpPr>
            <a:spLocks noGrp="1"/>
          </p:cNvSpPr>
          <p:nvPr>
            <p:ph type="hdr" sz="quarter"/>
          </p:nvPr>
        </p:nvSpPr>
        <p:spPr>
          <a:xfrm>
            <a:off x="701675" y="117232"/>
            <a:ext cx="4906645" cy="349202"/>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SS Workshop</a:t>
            </a:r>
          </a:p>
        </p:txBody>
      </p:sp>
    </p:spTree>
    <p:extLst>
      <p:ext uri="{BB962C8B-B14F-4D97-AF65-F5344CB8AC3E}">
        <p14:creationId xmlns:p14="http://schemas.microsoft.com/office/powerpoint/2010/main" val="1515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25" y="630238"/>
            <a:ext cx="5514975" cy="3101975"/>
          </a:xfrm>
          <a:prstGeom prst="rect">
            <a:avLst/>
          </a:prstGeom>
        </p:spPr>
      </p:sp>
      <p:sp>
        <p:nvSpPr>
          <p:cNvPr id="3" name="Notes Placeholder 2"/>
          <p:cNvSpPr>
            <a:spLocks noGrp="1"/>
          </p:cNvSpPr>
          <p:nvPr>
            <p:ph type="body" idx="1"/>
          </p:nvPr>
        </p:nvSpPr>
        <p:spPr>
          <a:xfrm>
            <a:off x="747778" y="4232033"/>
            <a:ext cx="5512347" cy="4797097"/>
          </a:xfrm>
          <a:prstGeom prst="rect">
            <a:avLst/>
          </a:prstGeom>
        </p:spPr>
        <p:txBody>
          <a:bodyPr/>
          <a:lstStyle/>
          <a:p>
            <a:endParaRPr lang="en-US" b="1" dirty="0"/>
          </a:p>
        </p:txBody>
      </p:sp>
      <p:sp>
        <p:nvSpPr>
          <p:cNvPr id="4" name="Slide Number Placeholder 3"/>
          <p:cNvSpPr>
            <a:spLocks noGrp="1"/>
          </p:cNvSpPr>
          <p:nvPr>
            <p:ph type="sldNum" sz="quarter" idx="10"/>
          </p:nvPr>
        </p:nvSpPr>
        <p:spPr>
          <a:xfrm>
            <a:off x="4237399" y="8541071"/>
            <a:ext cx="2022726"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41</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E4C5EBD5-EE51-4157-B4F6-EB631E75CFF5}" type="datetime1">
              <a:rPr lang="en-US" smtClean="0"/>
              <a:t>9/8/2026</a:t>
            </a:fld>
            <a:endParaRPr lang="en-US"/>
          </a:p>
        </p:txBody>
      </p:sp>
      <p:sp>
        <p:nvSpPr>
          <p:cNvPr id="6" name="Header Placeholder 5">
            <a:extLst>
              <a:ext uri="{FF2B5EF4-FFF2-40B4-BE49-F238E27FC236}">
                <a16:creationId xmlns:a16="http://schemas.microsoft.com/office/drawing/2014/main" id="{CA3D3806-14D2-F792-3E34-07A3FEE6A428}"/>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35277057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25" y="630238"/>
            <a:ext cx="5514975" cy="3101975"/>
          </a:xfrm>
          <a:prstGeom prst="rect">
            <a:avLst/>
          </a:prstGeom>
        </p:spPr>
      </p:sp>
      <p:sp>
        <p:nvSpPr>
          <p:cNvPr id="3" name="Notes Placeholder 2"/>
          <p:cNvSpPr>
            <a:spLocks noGrp="1"/>
          </p:cNvSpPr>
          <p:nvPr>
            <p:ph type="body" idx="1"/>
          </p:nvPr>
        </p:nvSpPr>
        <p:spPr>
          <a:xfrm>
            <a:off x="747778" y="4232033"/>
            <a:ext cx="5512347" cy="479709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a:xfrm>
            <a:off x="4237399" y="8541071"/>
            <a:ext cx="2022726"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42</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82898620-8FB5-47F5-AE2D-2B8F3CA7B220}" type="datetime1">
              <a:rPr lang="en-US" smtClean="0"/>
              <a:t>9/8/2026</a:t>
            </a:fld>
            <a:endParaRPr lang="en-US"/>
          </a:p>
        </p:txBody>
      </p:sp>
      <p:sp>
        <p:nvSpPr>
          <p:cNvPr id="6" name="Header Placeholder 5">
            <a:extLst>
              <a:ext uri="{FF2B5EF4-FFF2-40B4-BE49-F238E27FC236}">
                <a16:creationId xmlns:a16="http://schemas.microsoft.com/office/drawing/2014/main" id="{CA3D3806-14D2-F792-3E34-07A3FEE6A428}"/>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37349156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30238"/>
            <a:ext cx="5486400" cy="3086100"/>
          </a:xfrm>
          <a:prstGeom prst="rect">
            <a:avLst/>
          </a:prstGeom>
        </p:spPr>
      </p:sp>
      <p:sp>
        <p:nvSpPr>
          <p:cNvPr id="3" name="Notes Placeholder 2"/>
          <p:cNvSpPr>
            <a:spLocks noGrp="1"/>
          </p:cNvSpPr>
          <p:nvPr>
            <p:ph type="body" idx="1"/>
          </p:nvPr>
        </p:nvSpPr>
        <p:spPr>
          <a:xfrm>
            <a:off x="747776" y="4349262"/>
            <a:ext cx="5500624" cy="4679866"/>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9" y="8541071"/>
            <a:ext cx="2011003"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43</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B4DAE7D4-CD44-4A34-AA9B-412970A65352}" type="datetime1">
              <a:rPr lang="en-US" smtClean="0"/>
              <a:t>9/8/2026</a:t>
            </a:fld>
            <a:endParaRPr lang="en-US"/>
          </a:p>
        </p:txBody>
      </p:sp>
      <p:sp>
        <p:nvSpPr>
          <p:cNvPr id="6" name="Header Placeholder 5">
            <a:extLst>
              <a:ext uri="{FF2B5EF4-FFF2-40B4-BE49-F238E27FC236}">
                <a16:creationId xmlns:a16="http://schemas.microsoft.com/office/drawing/2014/main" id="{B570532D-958D-EF0F-3AE1-DF1D86415CB2}"/>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33846003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88975"/>
            <a:ext cx="5486400" cy="3086100"/>
          </a:xfrm>
          <a:prstGeom prst="rect">
            <a:avLst/>
          </a:prstGeom>
        </p:spPr>
      </p:sp>
      <p:sp>
        <p:nvSpPr>
          <p:cNvPr id="3" name="Notes Placeholder 2"/>
          <p:cNvSpPr>
            <a:spLocks noGrp="1"/>
          </p:cNvSpPr>
          <p:nvPr>
            <p:ph type="body" idx="1"/>
          </p:nvPr>
        </p:nvSpPr>
        <p:spPr>
          <a:xfrm>
            <a:off x="747778" y="4325814"/>
            <a:ext cx="5512347" cy="4703314"/>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9" y="8541071"/>
            <a:ext cx="2022726"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44</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662E0CE2-25F3-4FC0-BA3A-AC8E2AB07546}" type="datetime1">
              <a:rPr lang="en-US" smtClean="0"/>
              <a:t>9/8/2026</a:t>
            </a:fld>
            <a:endParaRPr lang="en-US"/>
          </a:p>
        </p:txBody>
      </p:sp>
      <p:sp>
        <p:nvSpPr>
          <p:cNvPr id="6" name="Header Placeholder 5">
            <a:extLst>
              <a:ext uri="{FF2B5EF4-FFF2-40B4-BE49-F238E27FC236}">
                <a16:creationId xmlns:a16="http://schemas.microsoft.com/office/drawing/2014/main" id="{6CB31CE3-2CFB-45DB-C598-E235755E81B9}"/>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39113344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9300" y="585788"/>
            <a:ext cx="5522913" cy="3106737"/>
          </a:xfrm>
          <a:prstGeom prst="rect">
            <a:avLst/>
          </a:prstGeom>
        </p:spPr>
      </p:sp>
      <p:sp>
        <p:nvSpPr>
          <p:cNvPr id="3" name="Notes Placeholder 2"/>
          <p:cNvSpPr>
            <a:spLocks noGrp="1"/>
          </p:cNvSpPr>
          <p:nvPr>
            <p:ph type="body" idx="1"/>
          </p:nvPr>
        </p:nvSpPr>
        <p:spPr>
          <a:xfrm>
            <a:off x="747776" y="4349262"/>
            <a:ext cx="5524070" cy="4679866"/>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8" y="8541071"/>
            <a:ext cx="2025227"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45</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075B9712-3430-4E80-8B6C-BDC33EFFCCFD}" type="datetime1">
              <a:rPr lang="en-US" smtClean="0"/>
              <a:t>9/8/2026</a:t>
            </a:fld>
            <a:endParaRPr lang="en-US"/>
          </a:p>
        </p:txBody>
      </p:sp>
      <p:sp>
        <p:nvSpPr>
          <p:cNvPr id="6" name="Header Placeholder 5">
            <a:extLst>
              <a:ext uri="{FF2B5EF4-FFF2-40B4-BE49-F238E27FC236}">
                <a16:creationId xmlns:a16="http://schemas.microsoft.com/office/drawing/2014/main" id="{738AEF07-57B7-C753-1A5A-407B0644DA48}"/>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25867309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585788"/>
            <a:ext cx="5503862" cy="3095625"/>
          </a:xfrm>
          <a:prstGeom prst="rect">
            <a:avLst/>
          </a:prstGeom>
        </p:spPr>
      </p:sp>
      <p:sp>
        <p:nvSpPr>
          <p:cNvPr id="3" name="Notes Placeholder 2"/>
          <p:cNvSpPr>
            <a:spLocks noGrp="1"/>
          </p:cNvSpPr>
          <p:nvPr>
            <p:ph type="body" idx="1"/>
          </p:nvPr>
        </p:nvSpPr>
        <p:spPr>
          <a:xfrm>
            <a:off x="747779" y="4372709"/>
            <a:ext cx="5488901" cy="4656420"/>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8" y="8541071"/>
            <a:ext cx="2025227"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46</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011D613E-A8FE-43DF-849D-0907AA5B6C04}" type="datetime1">
              <a:rPr lang="en-US" smtClean="0"/>
              <a:t>9/8/2026</a:t>
            </a:fld>
            <a:endParaRPr lang="en-US"/>
          </a:p>
        </p:txBody>
      </p:sp>
      <p:sp>
        <p:nvSpPr>
          <p:cNvPr id="6" name="Header Placeholder 5">
            <a:extLst>
              <a:ext uri="{FF2B5EF4-FFF2-40B4-BE49-F238E27FC236}">
                <a16:creationId xmlns:a16="http://schemas.microsoft.com/office/drawing/2014/main" id="{E6431C46-A8D8-BA85-DB95-369F006DE843}"/>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15241043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06425"/>
            <a:ext cx="5443537" cy="3062288"/>
          </a:xfrm>
          <a:prstGeom prst="rect">
            <a:avLst/>
          </a:prstGeom>
        </p:spPr>
      </p:sp>
      <p:sp>
        <p:nvSpPr>
          <p:cNvPr id="3" name="Notes Placeholder 2"/>
          <p:cNvSpPr>
            <a:spLocks noGrp="1"/>
          </p:cNvSpPr>
          <p:nvPr>
            <p:ph type="body" idx="1"/>
          </p:nvPr>
        </p:nvSpPr>
        <p:spPr>
          <a:xfrm>
            <a:off x="747778" y="4220308"/>
            <a:ext cx="5512347" cy="4808820"/>
          </a:xfrm>
          <a:prstGeom prst="rect">
            <a:avLst/>
          </a:prstGeom>
        </p:spPr>
        <p:txBody>
          <a:bodyPr/>
          <a:lstStyle/>
          <a:p>
            <a:endParaRPr lang="en-US" dirty="0"/>
          </a:p>
        </p:txBody>
      </p:sp>
      <p:sp>
        <p:nvSpPr>
          <p:cNvPr id="4" name="Slide Number Placeholder 3"/>
          <p:cNvSpPr>
            <a:spLocks noGrp="1"/>
          </p:cNvSpPr>
          <p:nvPr>
            <p:ph type="sldNum" sz="quarter" idx="10"/>
          </p:nvPr>
        </p:nvSpPr>
        <p:spPr>
          <a:xfrm>
            <a:off x="4237399" y="8541071"/>
            <a:ext cx="2022726"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47</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DB519947-4A74-42F3-A66A-81073F468280}" type="datetime1">
              <a:rPr lang="en-US" smtClean="0"/>
              <a:t>9/8/2026</a:t>
            </a:fld>
            <a:endParaRPr lang="en-US"/>
          </a:p>
        </p:txBody>
      </p:sp>
      <p:sp>
        <p:nvSpPr>
          <p:cNvPr id="6" name="Header Placeholder 5">
            <a:extLst>
              <a:ext uri="{FF2B5EF4-FFF2-40B4-BE49-F238E27FC236}">
                <a16:creationId xmlns:a16="http://schemas.microsoft.com/office/drawing/2014/main" id="{3BCC7D7D-8DC7-F335-8BF3-2205984AEDA3}"/>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36248855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06425"/>
            <a:ext cx="5591175" cy="3144838"/>
          </a:xfrm>
          <a:prstGeom prst="rect">
            <a:avLst/>
          </a:prstGeom>
        </p:spPr>
      </p:sp>
      <p:sp>
        <p:nvSpPr>
          <p:cNvPr id="3" name="Notes Placeholder 2"/>
          <p:cNvSpPr>
            <a:spLocks noGrp="1"/>
          </p:cNvSpPr>
          <p:nvPr>
            <p:ph type="body" idx="1"/>
          </p:nvPr>
        </p:nvSpPr>
        <p:spPr>
          <a:xfrm>
            <a:off x="747777" y="4360987"/>
            <a:ext cx="5535793" cy="4668143"/>
          </a:xfrm>
          <a:prstGeom prst="rect">
            <a:avLst/>
          </a:prstGeom>
        </p:spPr>
        <p:txBody>
          <a:bodyPr/>
          <a:lstStyle/>
          <a:p>
            <a:endParaRPr lang="en-US" sz="2400" b="1" dirty="0"/>
          </a:p>
        </p:txBody>
      </p:sp>
      <p:sp>
        <p:nvSpPr>
          <p:cNvPr id="4" name="Slide Number Placeholder 3"/>
          <p:cNvSpPr>
            <a:spLocks noGrp="1"/>
          </p:cNvSpPr>
          <p:nvPr>
            <p:ph type="sldNum" sz="quarter" idx="10"/>
          </p:nvPr>
        </p:nvSpPr>
        <p:spPr>
          <a:xfrm>
            <a:off x="4237398" y="8541071"/>
            <a:ext cx="2046172" cy="488061"/>
          </a:xfrm>
          <a:prstGeom prst="rect">
            <a:avLst/>
          </a:prstGeom>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260392D4-4AF0-4273-B239-78EEF3FD6698}"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48</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FF0E6E-4136-4700-A2E2-0EFD6FE94C27}" type="datetime1">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9/8/2026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Header Placeholder 5">
            <a:extLst>
              <a:ext uri="{FF2B5EF4-FFF2-40B4-BE49-F238E27FC236}">
                <a16:creationId xmlns:a16="http://schemas.microsoft.com/office/drawing/2014/main" id="{C6FB3A5F-BAD9-7512-A26A-3FF85E75F94A}"/>
              </a:ext>
            </a:extLst>
          </p:cNvPr>
          <p:cNvSpPr>
            <a:spLocks noGrp="1"/>
          </p:cNvSpPr>
          <p:nvPr>
            <p:ph type="hdr" sz="quarter"/>
          </p:nvPr>
        </p:nvSpPr>
        <p:spPr>
          <a:xfrm>
            <a:off x="701675" y="117232"/>
            <a:ext cx="4906645" cy="349202"/>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SS Workshop</a:t>
            </a:r>
          </a:p>
        </p:txBody>
      </p:sp>
    </p:spTree>
    <p:extLst>
      <p:ext uri="{BB962C8B-B14F-4D97-AF65-F5344CB8AC3E}">
        <p14:creationId xmlns:p14="http://schemas.microsoft.com/office/powerpoint/2010/main" val="35601398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606425"/>
            <a:ext cx="5591175" cy="3144838"/>
          </a:xfrm>
          <a:prstGeom prst="rect">
            <a:avLst/>
          </a:prstGeom>
        </p:spPr>
      </p:sp>
      <p:sp>
        <p:nvSpPr>
          <p:cNvPr id="3" name="Notes Placeholder 2"/>
          <p:cNvSpPr>
            <a:spLocks noGrp="1"/>
          </p:cNvSpPr>
          <p:nvPr>
            <p:ph type="body" idx="1"/>
          </p:nvPr>
        </p:nvSpPr>
        <p:spPr>
          <a:xfrm>
            <a:off x="747777" y="4360987"/>
            <a:ext cx="5535793" cy="4668143"/>
          </a:xfrm>
          <a:prstGeom prst="rect">
            <a:avLst/>
          </a:prstGeom>
        </p:spPr>
        <p:txBody>
          <a:bodyPr/>
          <a:lstStyle/>
          <a:p>
            <a:endParaRPr lang="en-US" sz="2400" b="1" dirty="0"/>
          </a:p>
        </p:txBody>
      </p:sp>
      <p:sp>
        <p:nvSpPr>
          <p:cNvPr id="4" name="Slide Number Placeholder 3"/>
          <p:cNvSpPr>
            <a:spLocks noGrp="1"/>
          </p:cNvSpPr>
          <p:nvPr>
            <p:ph type="sldNum" sz="quarter" idx="10"/>
          </p:nvPr>
        </p:nvSpPr>
        <p:spPr>
          <a:xfrm>
            <a:off x="4237398" y="8541071"/>
            <a:ext cx="2046172" cy="488061"/>
          </a:xfrm>
          <a:prstGeom prst="rect">
            <a:avLst/>
          </a:prstGeom>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260392D4-4AF0-4273-B239-78EEF3FD6698}"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49</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CCA71-DDA1-4189-82F1-99E87604B0B6}" type="datetime1">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9/8/2026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Header Placeholder 5">
            <a:extLst>
              <a:ext uri="{FF2B5EF4-FFF2-40B4-BE49-F238E27FC236}">
                <a16:creationId xmlns:a16="http://schemas.microsoft.com/office/drawing/2014/main" id="{C6FB3A5F-BAD9-7512-A26A-3FF85E75F94A}"/>
              </a:ext>
            </a:extLst>
          </p:cNvPr>
          <p:cNvSpPr>
            <a:spLocks noGrp="1"/>
          </p:cNvSpPr>
          <p:nvPr>
            <p:ph type="hdr" sz="quarter"/>
          </p:nvPr>
        </p:nvSpPr>
        <p:spPr>
          <a:xfrm>
            <a:off x="701675" y="117232"/>
            <a:ext cx="4906645" cy="349202"/>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SS Workshop</a:t>
            </a:r>
          </a:p>
        </p:txBody>
      </p:sp>
    </p:spTree>
    <p:extLst>
      <p:ext uri="{BB962C8B-B14F-4D97-AF65-F5344CB8AC3E}">
        <p14:creationId xmlns:p14="http://schemas.microsoft.com/office/powerpoint/2010/main" val="41291067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25" y="619125"/>
            <a:ext cx="5507038" cy="3097213"/>
          </a:xfrm>
          <a:prstGeom prst="rect">
            <a:avLst/>
          </a:prstGeom>
        </p:spPr>
      </p:sp>
      <p:sp>
        <p:nvSpPr>
          <p:cNvPr id="3" name="Notes Placeholder 2"/>
          <p:cNvSpPr>
            <a:spLocks noGrp="1"/>
          </p:cNvSpPr>
          <p:nvPr>
            <p:ph type="body" idx="1"/>
          </p:nvPr>
        </p:nvSpPr>
        <p:spPr>
          <a:xfrm>
            <a:off x="747778" y="4407878"/>
            <a:ext cx="5512347" cy="4621251"/>
          </a:xfrm>
          <a:prstGeom prst="rect">
            <a:avLst/>
          </a:prstGeom>
        </p:spPr>
        <p:txBody>
          <a:bodyPr/>
          <a:lstStyle/>
          <a:p>
            <a:endParaRPr lang="en-US" i="0" dirty="0"/>
          </a:p>
        </p:txBody>
      </p:sp>
      <p:sp>
        <p:nvSpPr>
          <p:cNvPr id="4" name="Slide Number Placeholder 3"/>
          <p:cNvSpPr>
            <a:spLocks noGrp="1"/>
          </p:cNvSpPr>
          <p:nvPr>
            <p:ph type="sldNum" sz="quarter" idx="10"/>
          </p:nvPr>
        </p:nvSpPr>
        <p:spPr>
          <a:xfrm>
            <a:off x="4237399" y="8541071"/>
            <a:ext cx="2022726" cy="488061"/>
          </a:xfrm>
          <a:prstGeom prst="rect">
            <a:avLst/>
          </a:prstGeom>
        </p:spPr>
        <p:txBody>
          <a:bodyPr/>
          <a:lstStyle/>
          <a:p>
            <a:pPr defTabSz="931774">
              <a:defRPr/>
            </a:pPr>
            <a:fld id="{260392D4-4AF0-4273-B239-78EEF3FD6698}" type="slidenum">
              <a:rPr lang="en-US" sz="1300">
                <a:solidFill>
                  <a:prstClr val="black"/>
                </a:solidFill>
                <a:latin typeface="Calibri"/>
              </a:rPr>
              <a:pPr defTabSz="931774">
                <a:defRPr/>
              </a:pPr>
              <a:t>50</a:t>
            </a:fld>
            <a:endParaRPr lang="en-US" sz="1300" dirty="0">
              <a:solidFill>
                <a:prstClr val="black"/>
              </a:solidFill>
              <a:latin typeface="Calibri"/>
            </a:endParaRPr>
          </a:p>
        </p:txBody>
      </p:sp>
      <p:sp>
        <p:nvSpPr>
          <p:cNvPr id="5" name="Date Placeholder 4">
            <a:extLst>
              <a:ext uri="{FF2B5EF4-FFF2-40B4-BE49-F238E27FC236}">
                <a16:creationId xmlns:a16="http://schemas.microsoft.com/office/drawing/2014/main" id="{FC837192-D5D1-90B5-D8DE-D7B3AFE21BD4}"/>
              </a:ext>
            </a:extLst>
          </p:cNvPr>
          <p:cNvSpPr>
            <a:spLocks noGrp="1"/>
          </p:cNvSpPr>
          <p:nvPr>
            <p:ph type="dt" idx="1"/>
          </p:nvPr>
        </p:nvSpPr>
        <p:spPr>
          <a:xfrm>
            <a:off x="5920154" y="117230"/>
            <a:ext cx="914400" cy="349204"/>
          </a:xfrm>
          <a:prstGeom prst="rect">
            <a:avLst/>
          </a:prstGeom>
        </p:spPr>
        <p:txBody>
          <a:bodyPr/>
          <a:lstStyle/>
          <a:p>
            <a:fld id="{68824DC1-2BF4-4D75-B3DC-712FA93815D1}" type="datetime1">
              <a:rPr lang="en-US" smtClean="0"/>
              <a:t>9/8/2026</a:t>
            </a:fld>
            <a:endParaRPr lang="en-US"/>
          </a:p>
        </p:txBody>
      </p:sp>
      <p:sp>
        <p:nvSpPr>
          <p:cNvPr id="6" name="Header Placeholder 5">
            <a:extLst>
              <a:ext uri="{FF2B5EF4-FFF2-40B4-BE49-F238E27FC236}">
                <a16:creationId xmlns:a16="http://schemas.microsoft.com/office/drawing/2014/main" id="{CDA14453-675A-9179-23EB-AED11FF69DFD}"/>
              </a:ext>
            </a:extLst>
          </p:cNvPr>
          <p:cNvSpPr>
            <a:spLocks noGrp="1"/>
          </p:cNvSpPr>
          <p:nvPr>
            <p:ph type="hdr" sz="quarter"/>
          </p:nvPr>
        </p:nvSpPr>
        <p:spPr>
          <a:xfrm>
            <a:off x="701675" y="117232"/>
            <a:ext cx="4906645" cy="349202"/>
          </a:xfrm>
          <a:prstGeom prst="rect">
            <a:avLst/>
          </a:prstGeom>
        </p:spPr>
        <p:txBody>
          <a:bodyPr/>
          <a:lstStyle/>
          <a:p>
            <a:r>
              <a:rPr lang="en-US"/>
              <a:t>SS Workshop</a:t>
            </a:r>
          </a:p>
        </p:txBody>
      </p:sp>
    </p:spTree>
    <p:extLst>
      <p:ext uri="{BB962C8B-B14F-4D97-AF65-F5344CB8AC3E}">
        <p14:creationId xmlns:p14="http://schemas.microsoft.com/office/powerpoint/2010/main" val="911579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wm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89386-5108-EF79-9DC1-C80DC5C6F2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538D80-4F9B-FD20-DC98-0A4ECC3A21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6335C3-DEDC-5D8D-D4A5-41439EDA19DC}"/>
              </a:ext>
            </a:extLst>
          </p:cNvPr>
          <p:cNvSpPr>
            <a:spLocks noGrp="1"/>
          </p:cNvSpPr>
          <p:nvPr>
            <p:ph type="dt" sz="half" idx="10"/>
          </p:nvPr>
        </p:nvSpPr>
        <p:spPr/>
        <p:txBody>
          <a:bodyPr/>
          <a:lstStyle/>
          <a:p>
            <a:fld id="{30C46061-206D-4CD2-B6D1-100F56D7534B}" type="datetimeFigureOut">
              <a:rPr lang="en-US" smtClean="0"/>
              <a:t>9/8/2026</a:t>
            </a:fld>
            <a:endParaRPr lang="en-US"/>
          </a:p>
        </p:txBody>
      </p:sp>
      <p:sp>
        <p:nvSpPr>
          <p:cNvPr id="5" name="Footer Placeholder 4">
            <a:extLst>
              <a:ext uri="{FF2B5EF4-FFF2-40B4-BE49-F238E27FC236}">
                <a16:creationId xmlns:a16="http://schemas.microsoft.com/office/drawing/2014/main" id="{0309B2B9-FD56-A0C1-8D54-CF59271297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26CFAE-BDE8-4282-C2C6-870B7A56B605}"/>
              </a:ext>
            </a:extLst>
          </p:cNvPr>
          <p:cNvSpPr>
            <a:spLocks noGrp="1"/>
          </p:cNvSpPr>
          <p:nvPr>
            <p:ph type="sldNum" sz="quarter" idx="12"/>
          </p:nvPr>
        </p:nvSpPr>
        <p:spPr/>
        <p:txBody>
          <a:bodyPr/>
          <a:lstStyle/>
          <a:p>
            <a:fld id="{EDE77EF6-63E5-4B7B-A924-6671E9239CD0}" type="slidenum">
              <a:rPr lang="en-US" smtClean="0"/>
              <a:t>‹#›</a:t>
            </a:fld>
            <a:endParaRPr lang="en-US"/>
          </a:p>
        </p:txBody>
      </p:sp>
    </p:spTree>
    <p:extLst>
      <p:ext uri="{BB962C8B-B14F-4D97-AF65-F5344CB8AC3E}">
        <p14:creationId xmlns:p14="http://schemas.microsoft.com/office/powerpoint/2010/main" val="2159184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7E011-0715-38A8-4CEE-6BA0E71D6B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29A7B5-F97A-517B-B13C-B7E05C1F72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236DEF-7A03-AD00-0023-7ADE0988EB45}"/>
              </a:ext>
            </a:extLst>
          </p:cNvPr>
          <p:cNvSpPr>
            <a:spLocks noGrp="1"/>
          </p:cNvSpPr>
          <p:nvPr>
            <p:ph type="dt" sz="half" idx="10"/>
          </p:nvPr>
        </p:nvSpPr>
        <p:spPr/>
        <p:txBody>
          <a:bodyPr/>
          <a:lstStyle/>
          <a:p>
            <a:fld id="{30C46061-206D-4CD2-B6D1-100F56D7534B}" type="datetimeFigureOut">
              <a:rPr lang="en-US" smtClean="0"/>
              <a:t>9/8/2026</a:t>
            </a:fld>
            <a:endParaRPr lang="en-US"/>
          </a:p>
        </p:txBody>
      </p:sp>
      <p:sp>
        <p:nvSpPr>
          <p:cNvPr id="5" name="Footer Placeholder 4">
            <a:extLst>
              <a:ext uri="{FF2B5EF4-FFF2-40B4-BE49-F238E27FC236}">
                <a16:creationId xmlns:a16="http://schemas.microsoft.com/office/drawing/2014/main" id="{0FD7476F-3FCD-C324-7F7D-E96B00B422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68C6F6-35E9-4609-BC13-EBA9453CF2D7}"/>
              </a:ext>
            </a:extLst>
          </p:cNvPr>
          <p:cNvSpPr>
            <a:spLocks noGrp="1"/>
          </p:cNvSpPr>
          <p:nvPr>
            <p:ph type="sldNum" sz="quarter" idx="12"/>
          </p:nvPr>
        </p:nvSpPr>
        <p:spPr/>
        <p:txBody>
          <a:bodyPr/>
          <a:lstStyle/>
          <a:p>
            <a:fld id="{EDE77EF6-63E5-4B7B-A924-6671E9239CD0}" type="slidenum">
              <a:rPr lang="en-US" smtClean="0"/>
              <a:t>‹#›</a:t>
            </a:fld>
            <a:endParaRPr lang="en-US"/>
          </a:p>
        </p:txBody>
      </p:sp>
    </p:spTree>
    <p:extLst>
      <p:ext uri="{BB962C8B-B14F-4D97-AF65-F5344CB8AC3E}">
        <p14:creationId xmlns:p14="http://schemas.microsoft.com/office/powerpoint/2010/main" val="3324449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DA598-B3B7-6B77-9377-1E1BEEA9C6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8BF856-E2AC-C6E1-CD54-3D3452AF01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5AEB7E2-246E-13CC-373F-281D8C0D359D}"/>
              </a:ext>
            </a:extLst>
          </p:cNvPr>
          <p:cNvSpPr>
            <a:spLocks noGrp="1"/>
          </p:cNvSpPr>
          <p:nvPr>
            <p:ph type="dt" sz="half" idx="10"/>
          </p:nvPr>
        </p:nvSpPr>
        <p:spPr/>
        <p:txBody>
          <a:bodyPr/>
          <a:lstStyle/>
          <a:p>
            <a:fld id="{30C46061-206D-4CD2-B6D1-100F56D7534B}" type="datetimeFigureOut">
              <a:rPr lang="en-US" smtClean="0"/>
              <a:t>9/8/2026</a:t>
            </a:fld>
            <a:endParaRPr lang="en-US"/>
          </a:p>
        </p:txBody>
      </p:sp>
      <p:sp>
        <p:nvSpPr>
          <p:cNvPr id="5" name="Footer Placeholder 4">
            <a:extLst>
              <a:ext uri="{FF2B5EF4-FFF2-40B4-BE49-F238E27FC236}">
                <a16:creationId xmlns:a16="http://schemas.microsoft.com/office/drawing/2014/main" id="{733FAA41-2BBC-3B52-99C4-92C3174A86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C13FB6-7500-83DA-6C07-A3FC2F05D1E0}"/>
              </a:ext>
            </a:extLst>
          </p:cNvPr>
          <p:cNvSpPr>
            <a:spLocks noGrp="1"/>
          </p:cNvSpPr>
          <p:nvPr>
            <p:ph type="sldNum" sz="quarter" idx="12"/>
          </p:nvPr>
        </p:nvSpPr>
        <p:spPr/>
        <p:txBody>
          <a:bodyPr/>
          <a:lstStyle/>
          <a:p>
            <a:fld id="{EDE77EF6-63E5-4B7B-A924-6671E9239CD0}" type="slidenum">
              <a:rPr lang="en-US" smtClean="0"/>
              <a:t>‹#›</a:t>
            </a:fld>
            <a:endParaRPr lang="en-US"/>
          </a:p>
        </p:txBody>
      </p:sp>
    </p:spTree>
    <p:extLst>
      <p:ext uri="{BB962C8B-B14F-4D97-AF65-F5344CB8AC3E}">
        <p14:creationId xmlns:p14="http://schemas.microsoft.com/office/powerpoint/2010/main" val="3933241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B454C-EB99-F214-90E2-FB4E0B4B03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8DFE97-42A8-3E36-4E11-4BAE3CC6A9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660DA2-577C-B324-27EE-B57CAA404CE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EE5247F-69D6-6495-83EA-5EB1AD94D3E6}"/>
              </a:ext>
            </a:extLst>
          </p:cNvPr>
          <p:cNvSpPr>
            <a:spLocks noGrp="1"/>
          </p:cNvSpPr>
          <p:nvPr>
            <p:ph type="dt" sz="half" idx="10"/>
          </p:nvPr>
        </p:nvSpPr>
        <p:spPr/>
        <p:txBody>
          <a:bodyPr/>
          <a:lstStyle/>
          <a:p>
            <a:fld id="{30C46061-206D-4CD2-B6D1-100F56D7534B}" type="datetimeFigureOut">
              <a:rPr lang="en-US" smtClean="0"/>
              <a:t>9/8/2026</a:t>
            </a:fld>
            <a:endParaRPr lang="en-US"/>
          </a:p>
        </p:txBody>
      </p:sp>
      <p:sp>
        <p:nvSpPr>
          <p:cNvPr id="6" name="Footer Placeholder 5">
            <a:extLst>
              <a:ext uri="{FF2B5EF4-FFF2-40B4-BE49-F238E27FC236}">
                <a16:creationId xmlns:a16="http://schemas.microsoft.com/office/drawing/2014/main" id="{EF4D4906-1528-2B52-18F2-F7AD70858F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0BA6CB-3ACB-5D23-F6BD-8E1073192943}"/>
              </a:ext>
            </a:extLst>
          </p:cNvPr>
          <p:cNvSpPr>
            <a:spLocks noGrp="1"/>
          </p:cNvSpPr>
          <p:nvPr>
            <p:ph type="sldNum" sz="quarter" idx="12"/>
          </p:nvPr>
        </p:nvSpPr>
        <p:spPr/>
        <p:txBody>
          <a:bodyPr/>
          <a:lstStyle/>
          <a:p>
            <a:fld id="{EDE77EF6-63E5-4B7B-A924-6671E9239CD0}" type="slidenum">
              <a:rPr lang="en-US" smtClean="0"/>
              <a:t>‹#›</a:t>
            </a:fld>
            <a:endParaRPr lang="en-US"/>
          </a:p>
        </p:txBody>
      </p:sp>
    </p:spTree>
    <p:extLst>
      <p:ext uri="{BB962C8B-B14F-4D97-AF65-F5344CB8AC3E}">
        <p14:creationId xmlns:p14="http://schemas.microsoft.com/office/powerpoint/2010/main" val="1721142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9E126-8399-0889-2EBD-6969F7F227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4CD35A-B2B4-8AA3-1A6F-912F29DF30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921873-AE3C-D981-A89F-73A4D470C6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620EEE-10E8-450B-D92A-0221049E8A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D55F1E9-CECA-F2EB-29C1-415379585EF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C2B7D62-2429-6660-A434-685A68E25277}"/>
              </a:ext>
            </a:extLst>
          </p:cNvPr>
          <p:cNvSpPr>
            <a:spLocks noGrp="1"/>
          </p:cNvSpPr>
          <p:nvPr>
            <p:ph type="dt" sz="half" idx="10"/>
          </p:nvPr>
        </p:nvSpPr>
        <p:spPr/>
        <p:txBody>
          <a:bodyPr/>
          <a:lstStyle/>
          <a:p>
            <a:fld id="{30C46061-206D-4CD2-B6D1-100F56D7534B}" type="datetimeFigureOut">
              <a:rPr lang="en-US" smtClean="0"/>
              <a:t>9/8/2026</a:t>
            </a:fld>
            <a:endParaRPr lang="en-US"/>
          </a:p>
        </p:txBody>
      </p:sp>
      <p:sp>
        <p:nvSpPr>
          <p:cNvPr id="8" name="Footer Placeholder 7">
            <a:extLst>
              <a:ext uri="{FF2B5EF4-FFF2-40B4-BE49-F238E27FC236}">
                <a16:creationId xmlns:a16="http://schemas.microsoft.com/office/drawing/2014/main" id="{D36B8456-897D-E0B5-0ED8-0EC89CD39B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4955D3-56A1-5557-3D4F-53DB904B54D2}"/>
              </a:ext>
            </a:extLst>
          </p:cNvPr>
          <p:cNvSpPr>
            <a:spLocks noGrp="1"/>
          </p:cNvSpPr>
          <p:nvPr>
            <p:ph type="sldNum" sz="quarter" idx="12"/>
          </p:nvPr>
        </p:nvSpPr>
        <p:spPr/>
        <p:txBody>
          <a:bodyPr/>
          <a:lstStyle/>
          <a:p>
            <a:fld id="{EDE77EF6-63E5-4B7B-A924-6671E9239CD0}" type="slidenum">
              <a:rPr lang="en-US" smtClean="0"/>
              <a:t>‹#›</a:t>
            </a:fld>
            <a:endParaRPr lang="en-US"/>
          </a:p>
        </p:txBody>
      </p:sp>
    </p:spTree>
    <p:extLst>
      <p:ext uri="{BB962C8B-B14F-4D97-AF65-F5344CB8AC3E}">
        <p14:creationId xmlns:p14="http://schemas.microsoft.com/office/powerpoint/2010/main" val="4263005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A471F-12B0-48BF-48B5-72FBAA2047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05F26F-186A-8AF4-3C8E-8E41ED0DA1BD}"/>
              </a:ext>
            </a:extLst>
          </p:cNvPr>
          <p:cNvSpPr>
            <a:spLocks noGrp="1"/>
          </p:cNvSpPr>
          <p:nvPr>
            <p:ph type="dt" sz="half" idx="10"/>
          </p:nvPr>
        </p:nvSpPr>
        <p:spPr/>
        <p:txBody>
          <a:bodyPr/>
          <a:lstStyle/>
          <a:p>
            <a:fld id="{30C46061-206D-4CD2-B6D1-100F56D7534B}" type="datetimeFigureOut">
              <a:rPr lang="en-US" smtClean="0"/>
              <a:t>9/8/2026</a:t>
            </a:fld>
            <a:endParaRPr lang="en-US"/>
          </a:p>
        </p:txBody>
      </p:sp>
      <p:sp>
        <p:nvSpPr>
          <p:cNvPr id="4" name="Footer Placeholder 3">
            <a:extLst>
              <a:ext uri="{FF2B5EF4-FFF2-40B4-BE49-F238E27FC236}">
                <a16:creationId xmlns:a16="http://schemas.microsoft.com/office/drawing/2014/main" id="{044B4F21-2090-40ED-5BBE-3B33D04C55D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9A10077-920E-0923-E98E-082EC35FAE77}"/>
              </a:ext>
            </a:extLst>
          </p:cNvPr>
          <p:cNvSpPr>
            <a:spLocks noGrp="1"/>
          </p:cNvSpPr>
          <p:nvPr>
            <p:ph type="sldNum" sz="quarter" idx="12"/>
          </p:nvPr>
        </p:nvSpPr>
        <p:spPr/>
        <p:txBody>
          <a:bodyPr/>
          <a:lstStyle/>
          <a:p>
            <a:fld id="{EDE77EF6-63E5-4B7B-A924-6671E9239CD0}" type="slidenum">
              <a:rPr lang="en-US" smtClean="0"/>
              <a:t>‹#›</a:t>
            </a:fld>
            <a:endParaRPr lang="en-US"/>
          </a:p>
        </p:txBody>
      </p:sp>
    </p:spTree>
    <p:extLst>
      <p:ext uri="{BB962C8B-B14F-4D97-AF65-F5344CB8AC3E}">
        <p14:creationId xmlns:p14="http://schemas.microsoft.com/office/powerpoint/2010/main" val="235858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8B353F-28B3-4066-C211-9F3A5D16C483}"/>
              </a:ext>
            </a:extLst>
          </p:cNvPr>
          <p:cNvSpPr>
            <a:spLocks noGrp="1"/>
          </p:cNvSpPr>
          <p:nvPr>
            <p:ph type="dt" sz="half" idx="10"/>
          </p:nvPr>
        </p:nvSpPr>
        <p:spPr/>
        <p:txBody>
          <a:bodyPr/>
          <a:lstStyle/>
          <a:p>
            <a:fld id="{30C46061-206D-4CD2-B6D1-100F56D7534B}" type="datetimeFigureOut">
              <a:rPr lang="en-US" smtClean="0"/>
              <a:t>9/8/2026</a:t>
            </a:fld>
            <a:endParaRPr lang="en-US"/>
          </a:p>
        </p:txBody>
      </p:sp>
      <p:sp>
        <p:nvSpPr>
          <p:cNvPr id="3" name="Footer Placeholder 2">
            <a:extLst>
              <a:ext uri="{FF2B5EF4-FFF2-40B4-BE49-F238E27FC236}">
                <a16:creationId xmlns:a16="http://schemas.microsoft.com/office/drawing/2014/main" id="{C788FF21-9B0F-C3BB-6DF7-42AE80CDB4C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7809594-0282-915A-2F50-3287EC9AA7B7}"/>
              </a:ext>
            </a:extLst>
          </p:cNvPr>
          <p:cNvSpPr>
            <a:spLocks noGrp="1"/>
          </p:cNvSpPr>
          <p:nvPr>
            <p:ph type="sldNum" sz="quarter" idx="12"/>
          </p:nvPr>
        </p:nvSpPr>
        <p:spPr/>
        <p:txBody>
          <a:bodyPr/>
          <a:lstStyle/>
          <a:p>
            <a:fld id="{EDE77EF6-63E5-4B7B-A924-6671E9239CD0}" type="slidenum">
              <a:rPr lang="en-US" smtClean="0"/>
              <a:t>‹#›</a:t>
            </a:fld>
            <a:endParaRPr lang="en-US"/>
          </a:p>
        </p:txBody>
      </p:sp>
    </p:spTree>
    <p:extLst>
      <p:ext uri="{BB962C8B-B14F-4D97-AF65-F5344CB8AC3E}">
        <p14:creationId xmlns:p14="http://schemas.microsoft.com/office/powerpoint/2010/main" val="3408114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9497C-427E-B353-1A86-2A6E28B5E8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D16D9E1-3A26-F975-DB6E-F60943533B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8843275-D82D-9D78-1FB0-B4EDC1EEBF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C0D7BE-B050-6BAE-4B1A-DE74E56B3250}"/>
              </a:ext>
            </a:extLst>
          </p:cNvPr>
          <p:cNvSpPr>
            <a:spLocks noGrp="1"/>
          </p:cNvSpPr>
          <p:nvPr>
            <p:ph type="dt" sz="half" idx="10"/>
          </p:nvPr>
        </p:nvSpPr>
        <p:spPr/>
        <p:txBody>
          <a:bodyPr/>
          <a:lstStyle/>
          <a:p>
            <a:fld id="{30C46061-206D-4CD2-B6D1-100F56D7534B}" type="datetimeFigureOut">
              <a:rPr lang="en-US" smtClean="0"/>
              <a:t>9/8/2026</a:t>
            </a:fld>
            <a:endParaRPr lang="en-US"/>
          </a:p>
        </p:txBody>
      </p:sp>
      <p:sp>
        <p:nvSpPr>
          <p:cNvPr id="6" name="Footer Placeholder 5">
            <a:extLst>
              <a:ext uri="{FF2B5EF4-FFF2-40B4-BE49-F238E27FC236}">
                <a16:creationId xmlns:a16="http://schemas.microsoft.com/office/drawing/2014/main" id="{80AD7E9B-DD48-5B80-E143-60076585A8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0B2E38-7015-633E-1A92-3BF83DB4A445}"/>
              </a:ext>
            </a:extLst>
          </p:cNvPr>
          <p:cNvSpPr>
            <a:spLocks noGrp="1"/>
          </p:cNvSpPr>
          <p:nvPr>
            <p:ph type="sldNum" sz="quarter" idx="12"/>
          </p:nvPr>
        </p:nvSpPr>
        <p:spPr/>
        <p:txBody>
          <a:bodyPr/>
          <a:lstStyle/>
          <a:p>
            <a:fld id="{EDE77EF6-63E5-4B7B-A924-6671E9239CD0}" type="slidenum">
              <a:rPr lang="en-US" smtClean="0"/>
              <a:t>‹#›</a:t>
            </a:fld>
            <a:endParaRPr lang="en-US"/>
          </a:p>
        </p:txBody>
      </p:sp>
    </p:spTree>
    <p:extLst>
      <p:ext uri="{BB962C8B-B14F-4D97-AF65-F5344CB8AC3E}">
        <p14:creationId xmlns:p14="http://schemas.microsoft.com/office/powerpoint/2010/main" val="1048376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99E3B-0535-2A8D-1055-0317F11AD3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03F5CE-152F-14EC-4B94-3328F02228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8C7F0B-E08E-936C-41FE-B4448D6A28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6ED18C-BFAE-51BC-5745-B1EA25D8B60A}"/>
              </a:ext>
            </a:extLst>
          </p:cNvPr>
          <p:cNvSpPr>
            <a:spLocks noGrp="1"/>
          </p:cNvSpPr>
          <p:nvPr>
            <p:ph type="dt" sz="half" idx="10"/>
          </p:nvPr>
        </p:nvSpPr>
        <p:spPr/>
        <p:txBody>
          <a:bodyPr/>
          <a:lstStyle/>
          <a:p>
            <a:fld id="{30C46061-206D-4CD2-B6D1-100F56D7534B}" type="datetimeFigureOut">
              <a:rPr lang="en-US" smtClean="0"/>
              <a:t>9/8/2026</a:t>
            </a:fld>
            <a:endParaRPr lang="en-US"/>
          </a:p>
        </p:txBody>
      </p:sp>
      <p:sp>
        <p:nvSpPr>
          <p:cNvPr id="6" name="Footer Placeholder 5">
            <a:extLst>
              <a:ext uri="{FF2B5EF4-FFF2-40B4-BE49-F238E27FC236}">
                <a16:creationId xmlns:a16="http://schemas.microsoft.com/office/drawing/2014/main" id="{872ACFE7-0427-E40A-0ED4-1FD40793E3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AF0615-7499-ADE1-81E8-4C537B6C8F98}"/>
              </a:ext>
            </a:extLst>
          </p:cNvPr>
          <p:cNvSpPr>
            <a:spLocks noGrp="1"/>
          </p:cNvSpPr>
          <p:nvPr>
            <p:ph type="sldNum" sz="quarter" idx="12"/>
          </p:nvPr>
        </p:nvSpPr>
        <p:spPr/>
        <p:txBody>
          <a:bodyPr/>
          <a:lstStyle/>
          <a:p>
            <a:fld id="{EDE77EF6-63E5-4B7B-A924-6671E9239CD0}" type="slidenum">
              <a:rPr lang="en-US" smtClean="0"/>
              <a:t>‹#›</a:t>
            </a:fld>
            <a:endParaRPr lang="en-US"/>
          </a:p>
        </p:txBody>
      </p:sp>
    </p:spTree>
    <p:extLst>
      <p:ext uri="{BB962C8B-B14F-4D97-AF65-F5344CB8AC3E}">
        <p14:creationId xmlns:p14="http://schemas.microsoft.com/office/powerpoint/2010/main" val="1103219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2F795-49A9-A75D-A5B9-DA4859CDA9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CD2914-64B7-62AB-5623-014AEFD033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11BDB1-A227-3A1D-AA0D-FBB10A7FB5BF}"/>
              </a:ext>
            </a:extLst>
          </p:cNvPr>
          <p:cNvSpPr>
            <a:spLocks noGrp="1"/>
          </p:cNvSpPr>
          <p:nvPr>
            <p:ph type="dt" sz="half" idx="10"/>
          </p:nvPr>
        </p:nvSpPr>
        <p:spPr/>
        <p:txBody>
          <a:bodyPr/>
          <a:lstStyle/>
          <a:p>
            <a:fld id="{30C46061-206D-4CD2-B6D1-100F56D7534B}" type="datetimeFigureOut">
              <a:rPr lang="en-US" smtClean="0"/>
              <a:t>9/8/2026</a:t>
            </a:fld>
            <a:endParaRPr lang="en-US"/>
          </a:p>
        </p:txBody>
      </p:sp>
      <p:sp>
        <p:nvSpPr>
          <p:cNvPr id="5" name="Footer Placeholder 4">
            <a:extLst>
              <a:ext uri="{FF2B5EF4-FFF2-40B4-BE49-F238E27FC236}">
                <a16:creationId xmlns:a16="http://schemas.microsoft.com/office/drawing/2014/main" id="{5B1B2865-5789-4432-6655-1F8B64017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C04AC5-D08E-9EB3-F40B-936BCCF70649}"/>
              </a:ext>
            </a:extLst>
          </p:cNvPr>
          <p:cNvSpPr>
            <a:spLocks noGrp="1"/>
          </p:cNvSpPr>
          <p:nvPr>
            <p:ph type="sldNum" sz="quarter" idx="12"/>
          </p:nvPr>
        </p:nvSpPr>
        <p:spPr/>
        <p:txBody>
          <a:bodyPr/>
          <a:lstStyle/>
          <a:p>
            <a:fld id="{EDE77EF6-63E5-4B7B-A924-6671E9239CD0}" type="slidenum">
              <a:rPr lang="en-US" smtClean="0"/>
              <a:t>‹#›</a:t>
            </a:fld>
            <a:endParaRPr lang="en-US"/>
          </a:p>
        </p:txBody>
      </p:sp>
    </p:spTree>
    <p:extLst>
      <p:ext uri="{BB962C8B-B14F-4D97-AF65-F5344CB8AC3E}">
        <p14:creationId xmlns:p14="http://schemas.microsoft.com/office/powerpoint/2010/main" val="818883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04849C-4501-059C-652D-0E4E3EC433B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D6BE87-0411-1E79-2C4A-B99000D098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7D1F11-1EF4-086D-F413-5A2D3F8F67F2}"/>
              </a:ext>
            </a:extLst>
          </p:cNvPr>
          <p:cNvSpPr>
            <a:spLocks noGrp="1"/>
          </p:cNvSpPr>
          <p:nvPr>
            <p:ph type="dt" sz="half" idx="10"/>
          </p:nvPr>
        </p:nvSpPr>
        <p:spPr/>
        <p:txBody>
          <a:bodyPr/>
          <a:lstStyle/>
          <a:p>
            <a:fld id="{30C46061-206D-4CD2-B6D1-100F56D7534B}" type="datetimeFigureOut">
              <a:rPr lang="en-US" smtClean="0"/>
              <a:t>9/8/2026</a:t>
            </a:fld>
            <a:endParaRPr lang="en-US"/>
          </a:p>
        </p:txBody>
      </p:sp>
      <p:sp>
        <p:nvSpPr>
          <p:cNvPr id="5" name="Footer Placeholder 4">
            <a:extLst>
              <a:ext uri="{FF2B5EF4-FFF2-40B4-BE49-F238E27FC236}">
                <a16:creationId xmlns:a16="http://schemas.microsoft.com/office/drawing/2014/main" id="{B8E078BE-73AC-6836-8A19-EF047A7363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67B353-0C5A-369F-1011-5799F30E4D93}"/>
              </a:ext>
            </a:extLst>
          </p:cNvPr>
          <p:cNvSpPr>
            <a:spLocks noGrp="1"/>
          </p:cNvSpPr>
          <p:nvPr>
            <p:ph type="sldNum" sz="quarter" idx="12"/>
          </p:nvPr>
        </p:nvSpPr>
        <p:spPr/>
        <p:txBody>
          <a:bodyPr/>
          <a:lstStyle/>
          <a:p>
            <a:fld id="{EDE77EF6-63E5-4B7B-A924-6671E9239CD0}" type="slidenum">
              <a:rPr lang="en-US" smtClean="0"/>
              <a:t>‹#›</a:t>
            </a:fld>
            <a:endParaRPr lang="en-US"/>
          </a:p>
        </p:txBody>
      </p:sp>
    </p:spTree>
    <p:extLst>
      <p:ext uri="{BB962C8B-B14F-4D97-AF65-F5344CB8AC3E}">
        <p14:creationId xmlns:p14="http://schemas.microsoft.com/office/powerpoint/2010/main" val="1668456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365126"/>
            <a:ext cx="12192001" cy="6492875"/>
          </a:xfrm>
          <a:prstGeom prst="rect">
            <a:avLst/>
          </a:prstGeom>
        </p:spPr>
      </p:pic>
      <p:sp>
        <p:nvSpPr>
          <p:cNvPr id="2" name="Title 1"/>
          <p:cNvSpPr>
            <a:spLocks noGrp="1"/>
          </p:cNvSpPr>
          <p:nvPr>
            <p:ph type="ctrTitle"/>
          </p:nvPr>
        </p:nvSpPr>
        <p:spPr>
          <a:xfrm>
            <a:off x="2641600" y="1219201"/>
            <a:ext cx="8636000" cy="2746375"/>
          </a:xfrm>
          <a:solidFill>
            <a:srgbClr val="142C21"/>
          </a:solidFill>
        </p:spPr>
        <p:txBody>
          <a:bodyPr/>
          <a:lstStyle>
            <a:lvl1pPr>
              <a:defRPr>
                <a:solidFill>
                  <a:schemeClr val="bg1"/>
                </a:solidFill>
                <a:latin typeface="Optima LT Std" pitchFamily="34" charset="0"/>
              </a:defRPr>
            </a:lvl1pPr>
          </a:lstStyle>
          <a:p>
            <a:r>
              <a:rPr lang="en-US"/>
              <a:t>Click to edit Master title style</a:t>
            </a:r>
            <a:endParaRPr lang="en-US" dirty="0"/>
          </a:p>
        </p:txBody>
      </p:sp>
      <p:sp>
        <p:nvSpPr>
          <p:cNvPr id="11" name="Rectangle 10"/>
          <p:cNvSpPr/>
          <p:nvPr userDrawn="1"/>
        </p:nvSpPr>
        <p:spPr>
          <a:xfrm>
            <a:off x="0" y="0"/>
            <a:ext cx="12192000" cy="36576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355582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365126"/>
            <a:ext cx="12192001" cy="6492875"/>
          </a:xfrm>
          <a:prstGeom prst="rect">
            <a:avLst/>
          </a:prstGeom>
        </p:spPr>
      </p:pic>
      <p:sp>
        <p:nvSpPr>
          <p:cNvPr id="2" name="Title 1"/>
          <p:cNvSpPr>
            <a:spLocks noGrp="1"/>
          </p:cNvSpPr>
          <p:nvPr>
            <p:ph type="ctrTitle"/>
          </p:nvPr>
        </p:nvSpPr>
        <p:spPr>
          <a:xfrm>
            <a:off x="2641600" y="1219201"/>
            <a:ext cx="8636000" cy="2746375"/>
          </a:xfrm>
          <a:solidFill>
            <a:srgbClr val="142C21"/>
          </a:solidFill>
        </p:spPr>
        <p:txBody>
          <a:bodyPr/>
          <a:lstStyle>
            <a:lvl1pPr>
              <a:defRPr>
                <a:solidFill>
                  <a:schemeClr val="bg1"/>
                </a:solidFill>
                <a:latin typeface="Optima LT Std" pitchFamily="34" charset="0"/>
              </a:defRPr>
            </a:lvl1pPr>
          </a:lstStyle>
          <a:p>
            <a:r>
              <a:rPr lang="en-US"/>
              <a:t>Click to edit Master title style</a:t>
            </a:r>
            <a:endParaRPr lang="en-US" dirty="0"/>
          </a:p>
        </p:txBody>
      </p:sp>
      <p:sp>
        <p:nvSpPr>
          <p:cNvPr id="11" name="Rectangle 10"/>
          <p:cNvSpPr/>
          <p:nvPr userDrawn="1"/>
        </p:nvSpPr>
        <p:spPr>
          <a:xfrm>
            <a:off x="0" y="0"/>
            <a:ext cx="12192000" cy="36576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02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 y="6019800"/>
            <a:ext cx="12213204" cy="838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04800" y="6150452"/>
            <a:ext cx="6654800" cy="500698"/>
          </a:xfrm>
          <a:prstGeom prst="rect">
            <a:avLst/>
          </a:prstGeom>
        </p:spPr>
      </p:pic>
    </p:spTree>
    <p:extLst>
      <p:ext uri="{BB962C8B-B14F-4D97-AF65-F5344CB8AC3E}">
        <p14:creationId xmlns:p14="http://schemas.microsoft.com/office/powerpoint/2010/main" val="24616768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latin typeface="Optima LT Std"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bg1"/>
                </a:solidFill>
                <a:latin typeface="Optima LT Std" pitchFamily="34" charset="0"/>
              </a:defRPr>
            </a:lvl1pPr>
            <a:lvl2pPr>
              <a:defRPr>
                <a:solidFill>
                  <a:schemeClr val="bg1"/>
                </a:solidFill>
                <a:latin typeface="Optima LT Std" pitchFamily="34" charset="0"/>
              </a:defRPr>
            </a:lvl2pPr>
            <a:lvl3pPr>
              <a:defRPr>
                <a:solidFill>
                  <a:schemeClr val="bg1"/>
                </a:solidFill>
                <a:latin typeface="Optima LT Std" pitchFamily="34" charset="0"/>
              </a:defRPr>
            </a:lvl3pPr>
            <a:lvl4pPr>
              <a:defRPr>
                <a:solidFill>
                  <a:schemeClr val="bg1"/>
                </a:solidFill>
                <a:latin typeface="Optima LT Std" pitchFamily="34" charset="0"/>
              </a:defRPr>
            </a:lvl4pPr>
            <a:lvl5pPr>
              <a:defRPr>
                <a:solidFill>
                  <a:schemeClr val="bg1"/>
                </a:solidFill>
                <a:latin typeface="Optima LT Std"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66557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normAutofit/>
          </a:bodyPr>
          <a:lstStyle>
            <a:lvl1pPr algn="l">
              <a:defRPr sz="3600" b="1" cap="all">
                <a:latin typeface="Optima LT Std"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latin typeface="Optima LT Std"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5885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Optima LT Std"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609600" y="1600201"/>
            <a:ext cx="5384800" cy="4525963"/>
          </a:xfrm>
        </p:spPr>
        <p:txBody>
          <a:bodyPr/>
          <a:lstStyle>
            <a:lvl1pPr>
              <a:defRPr sz="2800">
                <a:latin typeface="Optima LT Std" pitchFamily="34" charset="0"/>
              </a:defRPr>
            </a:lvl1pPr>
            <a:lvl2pPr>
              <a:defRPr sz="2400">
                <a:latin typeface="Optima LT Std" pitchFamily="34" charset="0"/>
              </a:defRPr>
            </a:lvl2pPr>
            <a:lvl3pPr>
              <a:defRPr sz="2000">
                <a:latin typeface="Optima LT Std" pitchFamily="34" charset="0"/>
              </a:defRPr>
            </a:lvl3pPr>
            <a:lvl4pPr>
              <a:defRPr sz="1800">
                <a:latin typeface="Optima LT Std" pitchFamily="34" charset="0"/>
              </a:defRPr>
            </a:lvl4pPr>
            <a:lvl5pPr>
              <a:defRPr sz="1800">
                <a:latin typeface="Optima LT Std"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00201"/>
            <a:ext cx="5384800" cy="4525963"/>
          </a:xfrm>
        </p:spPr>
        <p:txBody>
          <a:bodyPr/>
          <a:lstStyle>
            <a:lvl1pPr>
              <a:defRPr sz="2800">
                <a:latin typeface="Optima LT Std" pitchFamily="34" charset="0"/>
              </a:defRPr>
            </a:lvl1pPr>
            <a:lvl2pPr>
              <a:defRPr sz="2400">
                <a:latin typeface="Optima LT Std" pitchFamily="34" charset="0"/>
              </a:defRPr>
            </a:lvl2pPr>
            <a:lvl3pPr>
              <a:defRPr sz="2000">
                <a:latin typeface="Optima LT Std" pitchFamily="34" charset="0"/>
              </a:defRPr>
            </a:lvl3pPr>
            <a:lvl4pPr>
              <a:defRPr sz="1800">
                <a:latin typeface="Optima LT Std" pitchFamily="34" charset="0"/>
              </a:defRPr>
            </a:lvl4pPr>
            <a:lvl5pPr>
              <a:defRPr sz="1800">
                <a:latin typeface="Optima LT Std"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79009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70103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127557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62280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7527232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685161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33E464C9-30E6-466B-8B66-2BD046269857}" type="datetimeFigureOut">
              <a:rPr lang="en-US" smtClean="0"/>
              <a:t>9/8/2026</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2D00B77A-5438-473D-8819-5E3D49ED2185}" type="slidenum">
              <a:rPr lang="en-US" smtClean="0"/>
              <a:t>‹#›</a:t>
            </a:fld>
            <a:endParaRPr lang="en-US"/>
          </a:p>
        </p:txBody>
      </p:sp>
    </p:spTree>
    <p:extLst>
      <p:ext uri="{BB962C8B-B14F-4D97-AF65-F5344CB8AC3E}">
        <p14:creationId xmlns:p14="http://schemas.microsoft.com/office/powerpoint/2010/main" val="1498780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image" Target="../media/image2.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F9A164-B422-2B8E-7FB0-6D0DFDC8B4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4A0B00-C055-B4DE-5D52-43313CBF0E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8F9A8A-A8AC-39DE-9E6C-4CB58EFD20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C46061-206D-4CD2-B6D1-100F56D7534B}" type="datetimeFigureOut">
              <a:rPr lang="en-US" smtClean="0"/>
              <a:t>9/8/2026</a:t>
            </a:fld>
            <a:endParaRPr lang="en-US"/>
          </a:p>
        </p:txBody>
      </p:sp>
      <p:sp>
        <p:nvSpPr>
          <p:cNvPr id="5" name="Footer Placeholder 4">
            <a:extLst>
              <a:ext uri="{FF2B5EF4-FFF2-40B4-BE49-F238E27FC236}">
                <a16:creationId xmlns:a16="http://schemas.microsoft.com/office/drawing/2014/main" id="{5B973CC9-4973-85BA-55C6-19EAAE6CF8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5A58ACE-2247-F099-7CA0-7ED678B6DE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E77EF6-63E5-4B7B-A924-6671E9239CD0}" type="slidenum">
              <a:rPr lang="en-US" smtClean="0"/>
              <a:t>‹#›</a:t>
            </a:fld>
            <a:endParaRPr lang="en-US"/>
          </a:p>
        </p:txBody>
      </p:sp>
    </p:spTree>
    <p:extLst>
      <p:ext uri="{BB962C8B-B14F-4D97-AF65-F5344CB8AC3E}">
        <p14:creationId xmlns:p14="http://schemas.microsoft.com/office/powerpoint/2010/main" val="35454486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162C2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 y="6492876"/>
            <a:ext cx="12192000"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270007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bg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image" Target="../media/image10.jfif"/><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4.xml"/><Relationship Id="rId5" Type="http://schemas.openxmlformats.org/officeDocument/2006/relationships/image" Target="../media/image12.svg"/><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4.xml"/><Relationship Id="rId4" Type="http://schemas.openxmlformats.org/officeDocument/2006/relationships/image" Target="../media/image10.jfif"/></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4.xml"/><Relationship Id="rId4" Type="http://schemas.openxmlformats.org/officeDocument/2006/relationships/image" Target="../media/image13.jp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33.xml"/><Relationship Id="rId1" Type="http://schemas.openxmlformats.org/officeDocument/2006/relationships/slideLayout" Target="../slideLayouts/slideLayout1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14.xml"/><Relationship Id="rId4" Type="http://schemas.openxmlformats.org/officeDocument/2006/relationships/image" Target="../media/image14.jp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14.xml"/><Relationship Id="rId4" Type="http://schemas.openxmlformats.org/officeDocument/2006/relationships/image" Target="../media/image15.jpe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14.xml"/><Relationship Id="rId4" Type="http://schemas.openxmlformats.org/officeDocument/2006/relationships/image" Target="../media/image15.jpe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14.xml"/><Relationship Id="rId4" Type="http://schemas.openxmlformats.org/officeDocument/2006/relationships/image" Target="../media/image16.pn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hyperlink" Target="https://www.ecfr.gov/current/title-34/subtitle-B/chapter-VI/part-600/subpart-A/section-600.2#p-600.2(Credit%20hour:)" TargetMode="External"/><Relationship Id="rId2" Type="http://schemas.openxmlformats.org/officeDocument/2006/relationships/notesSlide" Target="../notesSlides/notesSlide44.xml"/><Relationship Id="rId1" Type="http://schemas.openxmlformats.org/officeDocument/2006/relationships/slideLayout" Target="../slideLayouts/slideLayout14.xml"/><Relationship Id="rId5" Type="http://schemas.openxmlformats.org/officeDocument/2006/relationships/hyperlink" Target="https://www.ecfr.gov/current/title-34/section-668.8#p-668.8(l)" TargetMode="External"/><Relationship Id="rId4" Type="http://schemas.openxmlformats.org/officeDocument/2006/relationships/hyperlink" Target="https://www.ecfr.gov/current/title-34/section-668.8#p-668.8(k)"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0.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sp>
        <p:nvSpPr>
          <p:cNvPr id="43" name="Rectangle 14">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A6E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896573" y="618681"/>
            <a:ext cx="3076687" cy="5306631"/>
          </a:xfrm>
          <a:solidFill>
            <a:srgbClr val="235348"/>
          </a:solidFill>
        </p:spPr>
        <p:txBody>
          <a:bodyPr vert="horz" lIns="91440" tIns="45720" rIns="91440" bIns="45720" rtlCol="0" anchor="ctr">
            <a:normAutofit/>
          </a:bodyPr>
          <a:lstStyle/>
          <a:p>
            <a:pPr algn="ctr"/>
            <a:r>
              <a:rPr lang="en-US" sz="3600" b="1" dirty="0">
                <a:solidFill>
                  <a:srgbClr val="FFFF00"/>
                </a:solidFill>
                <a:latin typeface="+mn-lt"/>
              </a:rPr>
              <a:t>The Self-Study Report</a:t>
            </a:r>
            <a:br>
              <a:rPr lang="en-US" sz="3600" b="1" dirty="0">
                <a:solidFill>
                  <a:srgbClr val="FFFF00"/>
                </a:solidFill>
                <a:latin typeface="+mn-lt"/>
              </a:rPr>
            </a:br>
            <a:br>
              <a:rPr lang="en-US" sz="3600" b="1" dirty="0">
                <a:solidFill>
                  <a:srgbClr val="FFFF00"/>
                </a:solidFill>
                <a:latin typeface="+mn-lt"/>
              </a:rPr>
            </a:br>
            <a:r>
              <a:rPr lang="en-US" sz="2800" b="1" dirty="0">
                <a:solidFill>
                  <a:srgbClr val="FFFFFF"/>
                </a:solidFill>
                <a:latin typeface="+mj-lt"/>
              </a:rPr>
              <a:t>2026-2027</a:t>
            </a:r>
            <a:br>
              <a:rPr lang="en-US" sz="2800" b="1" dirty="0">
                <a:solidFill>
                  <a:srgbClr val="FFFFFF"/>
                </a:solidFill>
                <a:latin typeface="+mj-lt"/>
              </a:rPr>
            </a:br>
            <a:r>
              <a:rPr lang="en-US" sz="2800" b="1" dirty="0">
                <a:solidFill>
                  <a:srgbClr val="FFFFFF"/>
                </a:solidFill>
                <a:latin typeface="+mj-lt"/>
              </a:rPr>
              <a:t>Self-Study</a:t>
            </a:r>
            <a:br>
              <a:rPr lang="en-US" sz="2800" b="1" dirty="0">
                <a:solidFill>
                  <a:srgbClr val="FFFFFF"/>
                </a:solidFill>
                <a:latin typeface="+mj-lt"/>
              </a:rPr>
            </a:br>
            <a:r>
              <a:rPr lang="en-US" sz="2800" b="1" dirty="0">
                <a:solidFill>
                  <a:srgbClr val="FFFFFF"/>
                </a:solidFill>
                <a:latin typeface="+mj-lt"/>
              </a:rPr>
              <a:t>Workshop</a:t>
            </a:r>
            <a:br>
              <a:rPr lang="en-US" sz="1800" dirty="0">
                <a:solidFill>
                  <a:srgbClr val="FFFFFF"/>
                </a:solidFill>
                <a:latin typeface="+mj-lt"/>
              </a:rPr>
            </a:br>
            <a:br>
              <a:rPr lang="en-US" sz="1800" dirty="0">
                <a:solidFill>
                  <a:srgbClr val="FFFFFF"/>
                </a:solidFill>
                <a:latin typeface="+mj-lt"/>
              </a:rPr>
            </a:br>
            <a:br>
              <a:rPr lang="en-US" sz="1800" dirty="0">
                <a:solidFill>
                  <a:srgbClr val="FFFFFF"/>
                </a:solidFill>
                <a:latin typeface="+mj-lt"/>
              </a:rPr>
            </a:br>
            <a:br>
              <a:rPr lang="en-US" sz="1800" dirty="0">
                <a:solidFill>
                  <a:srgbClr val="FFFFFF"/>
                </a:solidFill>
                <a:latin typeface="+mj-lt"/>
              </a:rPr>
            </a:br>
            <a:r>
              <a:rPr lang="en-US" sz="2000" b="1" dirty="0">
                <a:solidFill>
                  <a:srgbClr val="FFFFFF"/>
                </a:solidFill>
                <a:latin typeface="+mj-lt"/>
              </a:rPr>
              <a:t>Jim Moore</a:t>
            </a:r>
            <a:br>
              <a:rPr lang="en-US" sz="2000" b="1" dirty="0">
                <a:solidFill>
                  <a:srgbClr val="FFFFFF"/>
                </a:solidFill>
                <a:latin typeface="+mj-lt"/>
              </a:rPr>
            </a:br>
            <a:r>
              <a:rPr lang="en-US" sz="2000" b="1" dirty="0">
                <a:solidFill>
                  <a:srgbClr val="FFFFFF"/>
                </a:solidFill>
                <a:latin typeface="+mj-lt"/>
              </a:rPr>
              <a:t>ATS Director of Accreditation</a:t>
            </a:r>
          </a:p>
        </p:txBody>
      </p:sp>
      <p:sp>
        <p:nvSpPr>
          <p:cNvPr id="44"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1</a:t>
            </a:fld>
            <a:endParaRPr lang="en-US" sz="1200" dirty="0">
              <a:solidFill>
                <a:schemeClr val="bg1"/>
              </a:solidFill>
            </a:endParaRPr>
          </a:p>
        </p:txBody>
      </p:sp>
      <p:pic>
        <p:nvPicPr>
          <p:cNvPr id="7" name="Picture 6" descr="A picture containing floor, indoor, wooden, wood&#10;&#10;Description automatically generated">
            <a:extLst>
              <a:ext uri="{FF2B5EF4-FFF2-40B4-BE49-F238E27FC236}">
                <a16:creationId xmlns:a16="http://schemas.microsoft.com/office/drawing/2014/main" id="{0C685CC1-486A-ED52-30DE-E12E146978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891" y="484632"/>
            <a:ext cx="8184479" cy="5544585"/>
          </a:xfrm>
          <a:prstGeom prst="rect">
            <a:avLst/>
          </a:prstGeom>
          <a:ln w="76200">
            <a:solidFill>
              <a:schemeClr val="accent4">
                <a:lumMod val="75000"/>
              </a:schemeClr>
            </a:solidFill>
          </a:ln>
        </p:spPr>
      </p:pic>
    </p:spTree>
    <p:extLst>
      <p:ext uri="{BB962C8B-B14F-4D97-AF65-F5344CB8AC3E}">
        <p14:creationId xmlns:p14="http://schemas.microsoft.com/office/powerpoint/2010/main" val="967843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D695B"/>
        </a:solidFill>
        <a:effectLst/>
      </p:bgPr>
    </p:bg>
    <p:spTree>
      <p:nvGrpSpPr>
        <p:cNvPr id="1" name=""/>
        <p:cNvGrpSpPr/>
        <p:nvPr/>
      </p:nvGrpSpPr>
      <p:grpSpPr>
        <a:xfrm>
          <a:off x="0" y="0"/>
          <a:ext cx="0" cy="0"/>
          <a:chOff x="0" y="0"/>
          <a:chExt cx="0" cy="0"/>
        </a:xfrm>
      </p:grpSpPr>
      <p:sp>
        <p:nvSpPr>
          <p:cNvPr id="43" name="Rectangle 14">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A6E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2</a:t>
            </a:fld>
            <a:endParaRPr lang="en-US" sz="1200" dirty="0">
              <a:solidFill>
                <a:schemeClr val="bg1"/>
              </a:solidFill>
            </a:endParaRPr>
          </a:p>
        </p:txBody>
      </p:sp>
      <p:pic>
        <p:nvPicPr>
          <p:cNvPr id="7" name="Picture 6" descr="A picture containing floor, indoor, wooden, wood&#10;&#10;Description automatically generated">
            <a:extLst>
              <a:ext uri="{FF2B5EF4-FFF2-40B4-BE49-F238E27FC236}">
                <a16:creationId xmlns:a16="http://schemas.microsoft.com/office/drawing/2014/main" id="{0C685CC1-486A-ED52-30DE-E12E146978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300268"/>
            <a:ext cx="11568333" cy="5728950"/>
          </a:xfrm>
          <a:prstGeom prst="rect">
            <a:avLst/>
          </a:prstGeom>
          <a:ln w="76200">
            <a:solidFill>
              <a:schemeClr val="accent4">
                <a:lumMod val="75000"/>
              </a:schemeClr>
            </a:solidFill>
          </a:ln>
        </p:spPr>
      </p:pic>
      <p:sp>
        <p:nvSpPr>
          <p:cNvPr id="8" name="TextBox 7">
            <a:extLst>
              <a:ext uri="{FF2B5EF4-FFF2-40B4-BE49-F238E27FC236}">
                <a16:creationId xmlns:a16="http://schemas.microsoft.com/office/drawing/2014/main" id="{8A9CAACD-29EA-7655-3D03-E46725B36498}"/>
              </a:ext>
            </a:extLst>
          </p:cNvPr>
          <p:cNvSpPr txBox="1"/>
          <p:nvPr/>
        </p:nvSpPr>
        <p:spPr>
          <a:xfrm>
            <a:off x="1323924" y="2986147"/>
            <a:ext cx="9801658" cy="2308324"/>
          </a:xfrm>
          <a:prstGeom prst="rect">
            <a:avLst/>
          </a:prstGeom>
          <a:solidFill>
            <a:srgbClr val="0070C0"/>
          </a:solidFill>
        </p:spPr>
        <p:txBody>
          <a:bodyPr wrap="none" rtlCol="0">
            <a:spAutoFit/>
          </a:bodyPr>
          <a:lstStyle/>
          <a:p>
            <a:pPr algn="ctr"/>
            <a:endParaRPr lang="en-US" sz="3600" b="1" dirty="0">
              <a:solidFill>
                <a:schemeClr val="accent2">
                  <a:lumMod val="60000"/>
                  <a:lumOff val="40000"/>
                </a:schemeClr>
              </a:solidFill>
            </a:endParaRPr>
          </a:p>
          <a:p>
            <a:pPr algn="ctr"/>
            <a:r>
              <a:rPr lang="en-US" sz="3600" b="1" dirty="0">
                <a:solidFill>
                  <a:schemeClr val="accent2">
                    <a:lumMod val="60000"/>
                    <a:lumOff val="40000"/>
                  </a:schemeClr>
                </a:solidFill>
              </a:rPr>
              <a:t>The Self-Study Report is </a:t>
            </a:r>
            <a:r>
              <a:rPr lang="en-US" sz="3600" b="1" dirty="0">
                <a:solidFill>
                  <a:srgbClr val="FFFF00"/>
                </a:solidFill>
              </a:rPr>
              <a:t>the story of your school</a:t>
            </a:r>
            <a:r>
              <a:rPr lang="en-US" sz="3600" b="1" dirty="0">
                <a:solidFill>
                  <a:schemeClr val="accent2">
                    <a:lumMod val="60000"/>
                    <a:lumOff val="40000"/>
                  </a:schemeClr>
                </a:solidFill>
              </a:rPr>
              <a:t>,</a:t>
            </a:r>
          </a:p>
          <a:p>
            <a:pPr algn="ctr"/>
            <a:r>
              <a:rPr lang="en-US" sz="3600" b="1" dirty="0">
                <a:solidFill>
                  <a:schemeClr val="accent2">
                    <a:lumMod val="60000"/>
                    <a:lumOff val="40000"/>
                  </a:schemeClr>
                </a:solidFill>
              </a:rPr>
              <a:t>particularly since your last (comprehensive) visit.</a:t>
            </a:r>
          </a:p>
          <a:p>
            <a:pPr algn="ctr"/>
            <a:endParaRPr lang="en-US" sz="3600" b="1" dirty="0">
              <a:solidFill>
                <a:schemeClr val="accent2">
                  <a:lumMod val="60000"/>
                  <a:lumOff val="40000"/>
                </a:schemeClr>
              </a:solidFill>
            </a:endParaRPr>
          </a:p>
        </p:txBody>
      </p:sp>
    </p:spTree>
    <p:extLst>
      <p:ext uri="{BB962C8B-B14F-4D97-AF65-F5344CB8AC3E}">
        <p14:creationId xmlns:p14="http://schemas.microsoft.com/office/powerpoint/2010/main" val="2279196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out)">
                                      <p:cBhvr>
                                        <p:cTn id="7"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3</a:t>
            </a:fld>
            <a:endParaRPr lang="en-US" sz="1200" dirty="0">
              <a:solidFill>
                <a:schemeClr val="bg1"/>
              </a:solidFill>
            </a:endParaRPr>
          </a:p>
        </p:txBody>
      </p:sp>
      <p:sp>
        <p:nvSpPr>
          <p:cNvPr id="2" name="Title 1">
            <a:extLst>
              <a:ext uri="{FF2B5EF4-FFF2-40B4-BE49-F238E27FC236}">
                <a16:creationId xmlns:a16="http://schemas.microsoft.com/office/drawing/2014/main" id="{8DF34C52-FAA2-28B5-26F6-CCE45D7BA667}"/>
              </a:ext>
            </a:extLst>
          </p:cNvPr>
          <p:cNvSpPr>
            <a:spLocks noGrp="1"/>
          </p:cNvSpPr>
          <p:nvPr>
            <p:ph type="title"/>
          </p:nvPr>
        </p:nvSpPr>
        <p:spPr>
          <a:xfrm>
            <a:off x="609600" y="383404"/>
            <a:ext cx="10972800" cy="1102496"/>
          </a:xfrm>
        </p:spPr>
        <p:txBody>
          <a:bodyPr>
            <a:normAutofit/>
          </a:bodyPr>
          <a:lstStyle/>
          <a:p>
            <a:r>
              <a:rPr lang="en-US" b="1" dirty="0">
                <a:solidFill>
                  <a:srgbClr val="FFFF00"/>
                </a:solidFill>
              </a:rPr>
              <a:t>What makes a “good self-study report”?</a:t>
            </a:r>
          </a:p>
        </p:txBody>
      </p:sp>
      <p:sp>
        <p:nvSpPr>
          <p:cNvPr id="5" name="Content Placeholder 4">
            <a:extLst>
              <a:ext uri="{FF2B5EF4-FFF2-40B4-BE49-F238E27FC236}">
                <a16:creationId xmlns:a16="http://schemas.microsoft.com/office/drawing/2014/main" id="{104256DC-5B17-5F4D-311B-3A38E71034C0}"/>
              </a:ext>
            </a:extLst>
          </p:cNvPr>
          <p:cNvSpPr>
            <a:spLocks noGrp="1"/>
          </p:cNvSpPr>
          <p:nvPr>
            <p:ph idx="1"/>
          </p:nvPr>
        </p:nvSpPr>
        <p:spPr>
          <a:xfrm>
            <a:off x="386899" y="1725997"/>
            <a:ext cx="11454754" cy="4304658"/>
          </a:xfrm>
        </p:spPr>
        <p:txBody>
          <a:bodyPr>
            <a:normAutofit fontScale="92500" lnSpcReduction="20000"/>
          </a:bodyPr>
          <a:lstStyle/>
          <a:p>
            <a:pPr marL="0" indent="0">
              <a:buNone/>
            </a:pPr>
            <a:r>
              <a:rPr lang="en-US" u="sng" dirty="0"/>
              <a:t>Outline for this session:</a:t>
            </a:r>
          </a:p>
          <a:p>
            <a:endParaRPr lang="en-US" dirty="0"/>
          </a:p>
          <a:p>
            <a:r>
              <a:rPr lang="en-US" dirty="0"/>
              <a:t>I. It has a </a:t>
            </a:r>
            <a:r>
              <a:rPr lang="en-US" b="1" dirty="0">
                <a:solidFill>
                  <a:srgbClr val="00B0F0"/>
                </a:solidFill>
              </a:rPr>
              <a:t>PURPOSE / (GOAL) </a:t>
            </a:r>
            <a:r>
              <a:rPr lang="en-US" dirty="0"/>
              <a:t>– to tell your school’s story well (1)</a:t>
            </a:r>
          </a:p>
          <a:p>
            <a:endParaRPr lang="en-US" dirty="0"/>
          </a:p>
          <a:p>
            <a:r>
              <a:rPr lang="en-US" dirty="0"/>
              <a:t>II. It follows </a:t>
            </a:r>
            <a:r>
              <a:rPr lang="en-US" b="1" dirty="0">
                <a:solidFill>
                  <a:srgbClr val="00B0F0"/>
                </a:solidFill>
              </a:rPr>
              <a:t>GUIDELINES</a:t>
            </a:r>
            <a:r>
              <a:rPr lang="en-US" dirty="0"/>
              <a:t> – reflecting the </a:t>
            </a:r>
            <a:r>
              <a:rPr lang="en-US" i="1" dirty="0"/>
              <a:t>Standards</a:t>
            </a:r>
            <a:r>
              <a:rPr lang="en-US" dirty="0"/>
              <a:t> (bulk)</a:t>
            </a:r>
          </a:p>
          <a:p>
            <a:endParaRPr lang="en-US" i="1" dirty="0"/>
          </a:p>
          <a:p>
            <a:r>
              <a:rPr lang="en-US" dirty="0"/>
              <a:t>III. It produces </a:t>
            </a:r>
            <a:r>
              <a:rPr lang="en-US" b="1" dirty="0">
                <a:solidFill>
                  <a:srgbClr val="00B0F0"/>
                </a:solidFill>
              </a:rPr>
              <a:t>RESULTS</a:t>
            </a:r>
            <a:r>
              <a:rPr lang="en-US" dirty="0"/>
              <a:t> – (1)</a:t>
            </a:r>
          </a:p>
          <a:p>
            <a:pPr lvl="1"/>
            <a:r>
              <a:rPr lang="en-US" dirty="0"/>
              <a:t>quality </a:t>
            </a:r>
            <a:r>
              <a:rPr lang="en-US" dirty="0">
                <a:solidFill>
                  <a:srgbClr val="FFC000"/>
                </a:solidFill>
              </a:rPr>
              <a:t>assurance</a:t>
            </a:r>
            <a:r>
              <a:rPr lang="en-US" dirty="0"/>
              <a:t> to your school’s publics</a:t>
            </a:r>
          </a:p>
          <a:p>
            <a:pPr lvl="1"/>
            <a:r>
              <a:rPr lang="en-US" dirty="0"/>
              <a:t>and </a:t>
            </a:r>
            <a:r>
              <a:rPr lang="en-US" dirty="0">
                <a:solidFill>
                  <a:srgbClr val="FFC000"/>
                </a:solidFill>
              </a:rPr>
              <a:t>improvement</a:t>
            </a:r>
            <a:r>
              <a:rPr lang="en-US" dirty="0"/>
              <a:t> of your school’s educational &amp; institutional effectiveness</a:t>
            </a:r>
          </a:p>
          <a:p>
            <a:endParaRPr lang="en-US" dirty="0"/>
          </a:p>
        </p:txBody>
      </p:sp>
    </p:spTree>
    <p:extLst>
      <p:ext uri="{BB962C8B-B14F-4D97-AF65-F5344CB8AC3E}">
        <p14:creationId xmlns:p14="http://schemas.microsoft.com/office/powerpoint/2010/main" val="2215372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mph" presetSubtype="0" fill="hold" nodeType="afterEffect">
                                  <p:stCondLst>
                                    <p:cond delay="1500"/>
                                  </p:stCondLst>
                                  <p:iterate type="lt">
                                    <p:tmPct val="4000"/>
                                  </p:iterate>
                                  <p:childTnLst>
                                    <p:set>
                                      <p:cBhvr override="childStyle">
                                        <p:cTn id="6" dur="500" fill="hold"/>
                                        <p:tgtEl>
                                          <p:spTgt spid="5">
                                            <p:txEl>
                                              <p:pRg st="4" end="4"/>
                                            </p:txEl>
                                          </p:spTgt>
                                        </p:tgtEl>
                                        <p:attrNameLst>
                                          <p:attrName>style.color</p:attrName>
                                        </p:attrNameLst>
                                      </p:cBhvr>
                                      <p:to>
                                        <p:clrVal>
                                          <a:srgbClr val="E36C09"/>
                                        </p:clrVal>
                                      </p:to>
                                    </p:set>
                                    <p:set>
                                      <p:cBhvr>
                                        <p:cTn id="7" dur="500" fill="hold"/>
                                        <p:tgtEl>
                                          <p:spTgt spid="5">
                                            <p:txEl>
                                              <p:pRg st="4" end="4"/>
                                            </p:txEl>
                                          </p:spTgt>
                                        </p:tgtEl>
                                        <p:attrNameLst>
                                          <p:attrName>fillcolor</p:attrName>
                                        </p:attrNameLst>
                                      </p:cBhvr>
                                      <p:to>
                                        <p:clrVal>
                                          <a:srgbClr val="E36C09"/>
                                        </p:clrVal>
                                      </p:to>
                                    </p:set>
                                    <p:set>
                                      <p:cBhvr>
                                        <p:cTn id="8" dur="500" fill="hold"/>
                                        <p:tgtEl>
                                          <p:spTgt spid="5">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4</a:t>
            </a:fld>
            <a:endParaRPr lang="en-US" sz="1200" dirty="0">
              <a:solidFill>
                <a:schemeClr val="bg1"/>
              </a:solidFill>
            </a:endParaRPr>
          </a:p>
        </p:txBody>
      </p:sp>
      <p:sp>
        <p:nvSpPr>
          <p:cNvPr id="2" name="Title 1">
            <a:extLst>
              <a:ext uri="{FF2B5EF4-FFF2-40B4-BE49-F238E27FC236}">
                <a16:creationId xmlns:a16="http://schemas.microsoft.com/office/drawing/2014/main" id="{8DF34C52-FAA2-28B5-26F6-CCE45D7BA667}"/>
              </a:ext>
            </a:extLst>
          </p:cNvPr>
          <p:cNvSpPr>
            <a:spLocks noGrp="1"/>
          </p:cNvSpPr>
          <p:nvPr>
            <p:ph type="title"/>
          </p:nvPr>
        </p:nvSpPr>
        <p:spPr>
          <a:xfrm>
            <a:off x="609600" y="274638"/>
            <a:ext cx="10972800" cy="746218"/>
          </a:xfrm>
        </p:spPr>
        <p:txBody>
          <a:bodyPr>
            <a:normAutofit fontScale="90000"/>
          </a:bodyPr>
          <a:lstStyle/>
          <a:p>
            <a:r>
              <a:rPr lang="en-US" b="1" dirty="0">
                <a:solidFill>
                  <a:srgbClr val="00B0F0"/>
                </a:solidFill>
              </a:rPr>
              <a:t>I. PURPOSE (GOALS)</a:t>
            </a:r>
          </a:p>
        </p:txBody>
      </p:sp>
      <p:sp>
        <p:nvSpPr>
          <p:cNvPr id="5" name="Content Placeholder 4">
            <a:extLst>
              <a:ext uri="{FF2B5EF4-FFF2-40B4-BE49-F238E27FC236}">
                <a16:creationId xmlns:a16="http://schemas.microsoft.com/office/drawing/2014/main" id="{104256DC-5B17-5F4D-311B-3A38E71034C0}"/>
              </a:ext>
            </a:extLst>
          </p:cNvPr>
          <p:cNvSpPr>
            <a:spLocks noGrp="1"/>
          </p:cNvSpPr>
          <p:nvPr>
            <p:ph idx="1"/>
          </p:nvPr>
        </p:nvSpPr>
        <p:spPr>
          <a:xfrm>
            <a:off x="304800" y="1279980"/>
            <a:ext cx="11779348" cy="4462663"/>
          </a:xfrm>
        </p:spPr>
        <p:txBody>
          <a:bodyPr>
            <a:normAutofit/>
          </a:bodyPr>
          <a:lstStyle/>
          <a:p>
            <a:r>
              <a:rPr lang="en-US" dirty="0"/>
              <a:t>1) </a:t>
            </a:r>
            <a:r>
              <a:rPr lang="en-US" b="1" dirty="0">
                <a:solidFill>
                  <a:schemeClr val="accent2">
                    <a:lumMod val="60000"/>
                    <a:lumOff val="40000"/>
                  </a:schemeClr>
                </a:solidFill>
              </a:rPr>
              <a:t>Internal</a:t>
            </a:r>
            <a:r>
              <a:rPr lang="en-US" dirty="0"/>
              <a:t> goals</a:t>
            </a:r>
          </a:p>
          <a:p>
            <a:pPr lvl="2"/>
            <a:r>
              <a:rPr lang="en-US" dirty="0"/>
              <a:t>Discuss key issue(s)</a:t>
            </a:r>
          </a:p>
          <a:p>
            <a:pPr lvl="2"/>
            <a:r>
              <a:rPr lang="en-US" dirty="0"/>
              <a:t>Begin new strategic planning process</a:t>
            </a:r>
          </a:p>
          <a:p>
            <a:r>
              <a:rPr lang="en-US" dirty="0"/>
              <a:t>2) </a:t>
            </a:r>
            <a:r>
              <a:rPr lang="en-US" b="1" dirty="0">
                <a:solidFill>
                  <a:schemeClr val="accent2">
                    <a:lumMod val="60000"/>
                    <a:lumOff val="40000"/>
                  </a:schemeClr>
                </a:solidFill>
              </a:rPr>
              <a:t>External</a:t>
            </a:r>
            <a:r>
              <a:rPr lang="en-US" dirty="0"/>
              <a:t> goals</a:t>
            </a:r>
          </a:p>
          <a:p>
            <a:pPr lvl="2"/>
            <a:r>
              <a:rPr lang="en-US" dirty="0"/>
              <a:t>Demonstrate educational quality to (ATS) peers</a:t>
            </a:r>
          </a:p>
          <a:p>
            <a:pPr lvl="2"/>
            <a:r>
              <a:rPr lang="en-US" dirty="0"/>
              <a:t>Provides quality assurance to public(s) – current/future students, donors, etc.</a:t>
            </a:r>
          </a:p>
          <a:p>
            <a:r>
              <a:rPr lang="en-US" dirty="0"/>
              <a:t>3) </a:t>
            </a:r>
            <a:r>
              <a:rPr lang="en-US" b="1" dirty="0">
                <a:solidFill>
                  <a:schemeClr val="accent2">
                    <a:lumMod val="60000"/>
                    <a:lumOff val="40000"/>
                  </a:schemeClr>
                </a:solidFill>
              </a:rPr>
              <a:t>Eternal</a:t>
            </a:r>
            <a:r>
              <a:rPr lang="en-US" dirty="0"/>
              <a:t> goals</a:t>
            </a:r>
          </a:p>
          <a:p>
            <a:pPr lvl="2"/>
            <a:r>
              <a:rPr lang="en-US" dirty="0"/>
              <a:t>Opportunity to reflect on what matters most to your mission</a:t>
            </a:r>
          </a:p>
          <a:p>
            <a:pPr lvl="2"/>
            <a:r>
              <a:rPr lang="en-US" dirty="0"/>
              <a:t>Theological things with eternal consequences</a:t>
            </a:r>
          </a:p>
        </p:txBody>
      </p:sp>
      <p:sp>
        <p:nvSpPr>
          <p:cNvPr id="6" name="TextBox 5">
            <a:extLst>
              <a:ext uri="{FF2B5EF4-FFF2-40B4-BE49-F238E27FC236}">
                <a16:creationId xmlns:a16="http://schemas.microsoft.com/office/drawing/2014/main" id="{06EE4510-B124-8F13-CA2B-1C981D3D440E}"/>
              </a:ext>
            </a:extLst>
          </p:cNvPr>
          <p:cNvSpPr txBox="1"/>
          <p:nvPr/>
        </p:nvSpPr>
        <p:spPr>
          <a:xfrm>
            <a:off x="4843975" y="1241642"/>
            <a:ext cx="2700997" cy="1040464"/>
          </a:xfrm>
          <a:prstGeom prst="roundRect">
            <a:avLst/>
          </a:prstGeom>
          <a:solidFill>
            <a:schemeClr val="accent2">
              <a:lumMod val="60000"/>
              <a:lumOff val="4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algn="ctr"/>
            <a:r>
              <a:rPr lang="en-US" b="1" dirty="0">
                <a:solidFill>
                  <a:srgbClr val="002060"/>
                </a:solidFill>
              </a:rPr>
              <a:t>What do we most need to improve? Or what is our biggest challenge?</a:t>
            </a:r>
          </a:p>
        </p:txBody>
      </p:sp>
      <p:pic>
        <p:nvPicPr>
          <p:cNvPr id="11" name="Picture 10">
            <a:extLst>
              <a:ext uri="{FF2B5EF4-FFF2-40B4-BE49-F238E27FC236}">
                <a16:creationId xmlns:a16="http://schemas.microsoft.com/office/drawing/2014/main" id="{CDFDB623-D08A-36EB-1BD2-A286545FB462}"/>
              </a:ext>
            </a:extLst>
          </p:cNvPr>
          <p:cNvPicPr>
            <a:picLocks noChangeAspect="1"/>
          </p:cNvPicPr>
          <p:nvPr/>
        </p:nvPicPr>
        <p:blipFill>
          <a:blip r:embed="rId4"/>
          <a:stretch>
            <a:fillRect/>
          </a:stretch>
        </p:blipFill>
        <p:spPr>
          <a:xfrm>
            <a:off x="7888256" y="5560196"/>
            <a:ext cx="3143723" cy="914400"/>
          </a:xfrm>
          <a:prstGeom prst="rect">
            <a:avLst/>
          </a:prstGeom>
          <a:ln w="76200">
            <a:solidFill>
              <a:srgbClr val="E2AF1E"/>
            </a:solidFill>
          </a:ln>
        </p:spPr>
      </p:pic>
      <p:sp>
        <p:nvSpPr>
          <p:cNvPr id="12" name="TextBox 11">
            <a:extLst>
              <a:ext uri="{FF2B5EF4-FFF2-40B4-BE49-F238E27FC236}">
                <a16:creationId xmlns:a16="http://schemas.microsoft.com/office/drawing/2014/main" id="{3BA2C9AA-5C6D-3F7E-5AB0-87D9FC41A20E}"/>
              </a:ext>
            </a:extLst>
          </p:cNvPr>
          <p:cNvSpPr txBox="1"/>
          <p:nvPr/>
        </p:nvSpPr>
        <p:spPr>
          <a:xfrm>
            <a:off x="8109618" y="2675626"/>
            <a:ext cx="2700997" cy="1021556"/>
          </a:xfrm>
          <a:prstGeom prst="roundRect">
            <a:avLst/>
          </a:prstGeom>
          <a:solidFill>
            <a:schemeClr val="accent2">
              <a:lumMod val="60000"/>
              <a:lumOff val="4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algn="ctr"/>
            <a:r>
              <a:rPr lang="en-US" b="1" dirty="0">
                <a:solidFill>
                  <a:srgbClr val="002060"/>
                </a:solidFill>
              </a:rPr>
              <a:t>Tell your story to sympathetic but objective strangers</a:t>
            </a:r>
          </a:p>
        </p:txBody>
      </p:sp>
      <p:sp>
        <p:nvSpPr>
          <p:cNvPr id="7" name="TextBox 6">
            <a:extLst>
              <a:ext uri="{FF2B5EF4-FFF2-40B4-BE49-F238E27FC236}">
                <a16:creationId xmlns:a16="http://schemas.microsoft.com/office/drawing/2014/main" id="{4491E9E6-5F3F-F87A-A718-211BF4786394}"/>
              </a:ext>
            </a:extLst>
          </p:cNvPr>
          <p:cNvSpPr txBox="1"/>
          <p:nvPr/>
        </p:nvSpPr>
        <p:spPr>
          <a:xfrm>
            <a:off x="2935292" y="5780981"/>
            <a:ext cx="2890920" cy="369332"/>
          </a:xfrm>
          <a:prstGeom prst="rect">
            <a:avLst/>
          </a:prstGeom>
          <a:noFill/>
        </p:spPr>
        <p:txBody>
          <a:bodyPr wrap="none" rtlCol="0">
            <a:spAutoFit/>
          </a:bodyPr>
          <a:lstStyle/>
          <a:p>
            <a:r>
              <a:rPr lang="en-US" dirty="0">
                <a:solidFill>
                  <a:schemeClr val="bg1"/>
                </a:solidFill>
              </a:rPr>
              <a:t>(With Thanks to Tom Tanner)</a:t>
            </a:r>
          </a:p>
        </p:txBody>
      </p:sp>
    </p:spTree>
    <p:extLst>
      <p:ext uri="{BB962C8B-B14F-4D97-AF65-F5344CB8AC3E}">
        <p14:creationId xmlns:p14="http://schemas.microsoft.com/office/powerpoint/2010/main" val="1360061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out)">
                                      <p:cBhvr>
                                        <p:cTn id="10" dur="2000"/>
                                        <p:tgtEl>
                                          <p:spTgt spid="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wipe(left)">
                                      <p:cBhvr>
                                        <p:cTn id="13" dur="500"/>
                                        <p:tgtEl>
                                          <p:spTgt spid="5">
                                            <p:txEl>
                                              <p:pRg st="1" end="1"/>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wipe(left)">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wipe(left)">
                                      <p:cBhvr>
                                        <p:cTn id="21" dur="500"/>
                                        <p:tgtEl>
                                          <p:spTgt spid="5">
                                            <p:txEl>
                                              <p:pRg st="3" end="3"/>
                                            </p:txEl>
                                          </p:spTgt>
                                        </p:tgtEl>
                                      </p:cBhvr>
                                    </p:animEffect>
                                  </p:childTnLst>
                                </p:cTn>
                              </p:par>
                              <p:par>
                                <p:cTn id="22" presetID="6" presetClass="entr" presetSubtype="32"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circle(out)">
                                      <p:cBhvr>
                                        <p:cTn id="24" dur="2000"/>
                                        <p:tgtEl>
                                          <p:spTgt spid="12"/>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left)">
                                      <p:cBhvr>
                                        <p:cTn id="27" dur="500"/>
                                        <p:tgtEl>
                                          <p:spTgt spid="5">
                                            <p:txEl>
                                              <p:pRg st="4" end="4"/>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5">
                                            <p:txEl>
                                              <p:pRg st="5" end="5"/>
                                            </p:txEl>
                                          </p:spTgt>
                                        </p:tgtEl>
                                        <p:attrNameLst>
                                          <p:attrName>style.visibility</p:attrName>
                                        </p:attrNameLst>
                                      </p:cBhvr>
                                      <p:to>
                                        <p:strVal val="visible"/>
                                      </p:to>
                                    </p:set>
                                    <p:animEffect transition="in" filter="wipe(left)">
                                      <p:cBhvr>
                                        <p:cTn id="30" dur="500"/>
                                        <p:tgtEl>
                                          <p:spTgt spid="5">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wipe(left)">
                                      <p:cBhvr>
                                        <p:cTn id="35" dur="500"/>
                                        <p:tgtEl>
                                          <p:spTgt spid="5">
                                            <p:txEl>
                                              <p:pRg st="6" end="6"/>
                                            </p:txEl>
                                          </p:spTgt>
                                        </p:tgtEl>
                                      </p:cBhvr>
                                    </p:animEffect>
                                  </p:childTnLst>
                                </p:cTn>
                              </p:par>
                              <p:par>
                                <p:cTn id="36" presetID="6" presetClass="entr" presetSubtype="32"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circle(out)">
                                      <p:cBhvr>
                                        <p:cTn id="38" dur="2000"/>
                                        <p:tgtEl>
                                          <p:spTgt spid="1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5">
                                            <p:txEl>
                                              <p:pRg st="7" end="7"/>
                                            </p:txEl>
                                          </p:spTgt>
                                        </p:tgtEl>
                                        <p:attrNameLst>
                                          <p:attrName>style.visibility</p:attrName>
                                        </p:attrNameLst>
                                      </p:cBhvr>
                                      <p:to>
                                        <p:strVal val="visible"/>
                                      </p:to>
                                    </p:set>
                                    <p:animEffect transition="in" filter="wipe(left)">
                                      <p:cBhvr>
                                        <p:cTn id="41" dur="500"/>
                                        <p:tgtEl>
                                          <p:spTgt spid="5">
                                            <p:txEl>
                                              <p:pRg st="7" end="7"/>
                                            </p:txEl>
                                          </p:spTgt>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5">
                                            <p:txEl>
                                              <p:pRg st="8" end="8"/>
                                            </p:txEl>
                                          </p:spTgt>
                                        </p:tgtEl>
                                        <p:attrNameLst>
                                          <p:attrName>style.visibility</p:attrName>
                                        </p:attrNameLst>
                                      </p:cBhvr>
                                      <p:to>
                                        <p:strVal val="visible"/>
                                      </p:to>
                                    </p:set>
                                    <p:animEffect transition="in" filter="wipe(left)">
                                      <p:cBhvr>
                                        <p:cTn id="44" dur="500"/>
                                        <p:tgtEl>
                                          <p:spTgt spid="5">
                                            <p:txEl>
                                              <p:pRg st="8" end="8"/>
                                            </p:txEl>
                                          </p:spTgt>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down)">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animBg="1"/>
      <p:bldP spid="12" grpId="0" animBg="1"/>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5</a:t>
            </a:fld>
            <a:endParaRPr lang="en-US" sz="1200" dirty="0">
              <a:solidFill>
                <a:schemeClr val="bg1"/>
              </a:solidFill>
            </a:endParaRPr>
          </a:p>
        </p:txBody>
      </p:sp>
      <p:sp>
        <p:nvSpPr>
          <p:cNvPr id="12" name="Content Placeholder 4">
            <a:extLst>
              <a:ext uri="{FF2B5EF4-FFF2-40B4-BE49-F238E27FC236}">
                <a16:creationId xmlns:a16="http://schemas.microsoft.com/office/drawing/2014/main" id="{2E1AC04B-165F-DA56-4223-4C2EDFD0DB9E}"/>
              </a:ext>
            </a:extLst>
          </p:cNvPr>
          <p:cNvSpPr txBox="1">
            <a:spLocks/>
          </p:cNvSpPr>
          <p:nvPr/>
        </p:nvSpPr>
        <p:spPr>
          <a:xfrm>
            <a:off x="609599" y="1200415"/>
            <a:ext cx="8673885" cy="5135682"/>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bg1"/>
                </a:solidFill>
                <a:latin typeface="Optima LT Std"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bg1"/>
                </a:solidFill>
                <a:latin typeface="Optima LT Std"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bg1"/>
                </a:solidFill>
                <a:latin typeface="Optima LT Std"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Optima LT Std"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Optima LT Std"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900" b="1" dirty="0">
                <a:solidFill>
                  <a:srgbClr val="FFFF00"/>
                </a:solidFill>
              </a:rPr>
              <a:t>		  </a:t>
            </a:r>
            <a:r>
              <a:rPr lang="en-US" sz="3500" b="1" i="1" dirty="0">
                <a:solidFill>
                  <a:srgbClr val="FFFF00"/>
                </a:solidFill>
              </a:rPr>
              <a:t>Self-Study Handbook</a:t>
            </a:r>
          </a:p>
          <a:p>
            <a:pPr marL="0" indent="0">
              <a:buFont typeface="Arial" panose="020B0604020202020204" pitchFamily="34" charset="0"/>
              <a:buNone/>
            </a:pPr>
            <a:r>
              <a:rPr lang="en-US" sz="3500" b="1" i="1" dirty="0">
                <a:solidFill>
                  <a:srgbClr val="FFFF00"/>
                </a:solidFill>
              </a:rPr>
              <a:t>		</a:t>
            </a:r>
            <a:r>
              <a:rPr lang="en-US" sz="2600" b="1" dirty="0">
                <a:solidFill>
                  <a:srgbClr val="FFFF00"/>
                </a:solidFill>
              </a:rPr>
              <a:t>**Latest edition on the web!!!!!</a:t>
            </a:r>
          </a:p>
          <a:p>
            <a:pPr marL="0" indent="0">
              <a:buFont typeface="Arial" panose="020B0604020202020204" pitchFamily="34" charset="0"/>
              <a:buNone/>
            </a:pPr>
            <a:r>
              <a:rPr lang="en-US" sz="2600" b="1" dirty="0">
                <a:solidFill>
                  <a:srgbClr val="FFFF00"/>
                </a:solidFill>
              </a:rPr>
              <a:t>		    &amp; watch for further annual summer updates!</a:t>
            </a:r>
          </a:p>
          <a:p>
            <a:pPr marL="0" indent="0">
              <a:buFont typeface="Arial" panose="020B0604020202020204" pitchFamily="34" charset="0"/>
              <a:buNone/>
            </a:pPr>
            <a:endParaRPr lang="en-US" dirty="0"/>
          </a:p>
          <a:p>
            <a:pPr marL="0" indent="0">
              <a:spcBef>
                <a:spcPts val="0"/>
              </a:spcBef>
              <a:spcAft>
                <a:spcPts val="1200"/>
              </a:spcAft>
              <a:buFont typeface="Arial" panose="020B0604020202020204" pitchFamily="34" charset="0"/>
              <a:buNone/>
            </a:pPr>
            <a:r>
              <a:rPr lang="en-US" sz="2800" dirty="0"/>
              <a:t>Introduction </a:t>
            </a:r>
            <a:r>
              <a:rPr lang="en-US" sz="2400" dirty="0"/>
              <a:t>(history, educational principles, overview)</a:t>
            </a:r>
            <a:endParaRPr lang="en-US" sz="2800" dirty="0"/>
          </a:p>
          <a:p>
            <a:pPr marL="0" indent="0">
              <a:spcBef>
                <a:spcPts val="0"/>
              </a:spcBef>
              <a:spcAft>
                <a:spcPts val="1200"/>
              </a:spcAft>
              <a:buFont typeface="Arial" panose="020B0604020202020204" pitchFamily="34" charset="0"/>
              <a:buNone/>
            </a:pPr>
            <a:r>
              <a:rPr lang="en-US" sz="2800" b="1" dirty="0"/>
              <a:t>Part 1: The Self-Study Process </a:t>
            </a:r>
            <a:r>
              <a:rPr lang="en-US" sz="2400" dirty="0"/>
              <a:t>(goals, organizing, resources)</a:t>
            </a:r>
            <a:endParaRPr lang="en-US" sz="2800" dirty="0"/>
          </a:p>
          <a:p>
            <a:pPr marL="0" indent="0">
              <a:spcBef>
                <a:spcPts val="0"/>
              </a:spcBef>
              <a:spcAft>
                <a:spcPts val="1200"/>
              </a:spcAft>
              <a:buFont typeface="Arial" panose="020B0604020202020204" pitchFamily="34" charset="0"/>
              <a:buNone/>
            </a:pPr>
            <a:r>
              <a:rPr lang="en-US" sz="2800" b="1" dirty="0"/>
              <a:t>Part 2: The Self-Study Report </a:t>
            </a:r>
            <a:r>
              <a:rPr lang="en-US" sz="2400" dirty="0"/>
              <a:t>(</a:t>
            </a:r>
            <a:r>
              <a:rPr lang="en-US" sz="2400" u="sng" dirty="0"/>
              <a:t>characteristics</a:t>
            </a:r>
            <a:r>
              <a:rPr lang="en-US" sz="2400" dirty="0"/>
              <a:t>, </a:t>
            </a:r>
            <a:r>
              <a:rPr lang="en-US" sz="2400" u="sng" dirty="0"/>
              <a:t>structure</a:t>
            </a:r>
            <a:r>
              <a:rPr lang="en-US" sz="2400" dirty="0"/>
              <a:t>)</a:t>
            </a:r>
            <a:endParaRPr lang="en-US" dirty="0"/>
          </a:p>
          <a:p>
            <a:pPr marL="0" indent="0">
              <a:spcBef>
                <a:spcPts val="0"/>
              </a:spcBef>
              <a:spcAft>
                <a:spcPts val="1200"/>
              </a:spcAft>
              <a:buFont typeface="Arial" panose="020B0604020202020204" pitchFamily="34" charset="0"/>
              <a:buNone/>
            </a:pPr>
            <a:r>
              <a:rPr lang="en-US" sz="2800" b="1" dirty="0"/>
              <a:t>Part 3: The Self-Study Visit </a:t>
            </a:r>
            <a:r>
              <a:rPr lang="en-US" sz="2400" dirty="0"/>
              <a:t>(before, during, after)</a:t>
            </a:r>
          </a:p>
          <a:p>
            <a:pPr marL="0" indent="0">
              <a:spcBef>
                <a:spcPts val="0"/>
              </a:spcBef>
              <a:spcAft>
                <a:spcPts val="1200"/>
              </a:spcAft>
              <a:buFont typeface="Arial" panose="020B0604020202020204" pitchFamily="34" charset="0"/>
              <a:buNone/>
            </a:pPr>
            <a:r>
              <a:rPr lang="en-US" sz="2800" dirty="0"/>
              <a:t>Appendices:</a:t>
            </a:r>
          </a:p>
          <a:p>
            <a:pPr marL="0" indent="0">
              <a:spcBef>
                <a:spcPts val="0"/>
              </a:spcBef>
              <a:spcAft>
                <a:spcPts val="1200"/>
              </a:spcAft>
              <a:buFont typeface="Arial" panose="020B0604020202020204" pitchFamily="34" charset="0"/>
              <a:buNone/>
            </a:pPr>
            <a:r>
              <a:rPr lang="en-US" sz="2600" dirty="0"/>
              <a:t>   A. Links to Self-Study Resources</a:t>
            </a:r>
            <a:endParaRPr lang="en-US" sz="2600" i="1" dirty="0"/>
          </a:p>
          <a:p>
            <a:pPr marL="0" indent="0">
              <a:spcBef>
                <a:spcPts val="0"/>
              </a:spcBef>
              <a:spcAft>
                <a:spcPts val="1200"/>
              </a:spcAft>
              <a:buFont typeface="Arial" panose="020B0604020202020204" pitchFamily="34" charset="0"/>
              <a:buNone/>
            </a:pPr>
            <a:r>
              <a:rPr lang="en-US" sz="2600" dirty="0"/>
              <a:t>   B. Requirements for US Title IV Participants</a:t>
            </a:r>
          </a:p>
        </p:txBody>
      </p:sp>
      <p:sp>
        <p:nvSpPr>
          <p:cNvPr id="14" name="Title 1">
            <a:extLst>
              <a:ext uri="{FF2B5EF4-FFF2-40B4-BE49-F238E27FC236}">
                <a16:creationId xmlns:a16="http://schemas.microsoft.com/office/drawing/2014/main" id="{46EBBB5E-CDC6-6A8B-4F85-8C25A7D5C213}"/>
              </a:ext>
            </a:extLst>
          </p:cNvPr>
          <p:cNvSpPr txBox="1">
            <a:spLocks/>
          </p:cNvSpPr>
          <p:nvPr/>
        </p:nvSpPr>
        <p:spPr>
          <a:xfrm>
            <a:off x="609600" y="274638"/>
            <a:ext cx="10972800" cy="746218"/>
          </a:xfrm>
          <a:prstGeom prst="rect">
            <a:avLst/>
          </a:prstGeom>
        </p:spPr>
        <p:txBody>
          <a:bodyPr vert="horz" lIns="91440" tIns="45720" rIns="91440" bIns="45720" rtlCol="0" anchor="ctr">
            <a:normAutofit fontScale="82500" lnSpcReduction="10000"/>
          </a:bodyPr>
          <a:lstStyle>
            <a:lvl1pPr algn="ctr" defTabSz="914400" rtl="0" eaLnBrk="1" latinLnBrk="0" hangingPunct="1">
              <a:spcBef>
                <a:spcPct val="0"/>
              </a:spcBef>
              <a:buNone/>
              <a:defRPr sz="4400" kern="1200">
                <a:solidFill>
                  <a:schemeClr val="bg1"/>
                </a:solidFill>
                <a:latin typeface="Optima LT Std" pitchFamily="34" charset="0"/>
                <a:ea typeface="+mj-ea"/>
                <a:cs typeface="+mj-cs"/>
              </a:defRPr>
            </a:lvl1pPr>
          </a:lstStyle>
          <a:p>
            <a:r>
              <a:rPr lang="en-US" b="1" dirty="0">
                <a:solidFill>
                  <a:srgbClr val="00B0F0"/>
                </a:solidFill>
              </a:rPr>
              <a:t>II. GUIDELINES reflecting the </a:t>
            </a:r>
            <a:r>
              <a:rPr lang="en-US" b="1" i="1" dirty="0">
                <a:solidFill>
                  <a:srgbClr val="00B0F0"/>
                </a:solidFill>
              </a:rPr>
              <a:t>Standards of Accreditation</a:t>
            </a:r>
            <a:endParaRPr lang="en-US" b="1" dirty="0">
              <a:solidFill>
                <a:srgbClr val="00B0F0"/>
              </a:solidFill>
            </a:endParaRPr>
          </a:p>
        </p:txBody>
      </p:sp>
      <p:pic>
        <p:nvPicPr>
          <p:cNvPr id="5" name="Picture 4" descr="A picture containing text, indoor, altar&#10;&#10;Description automatically generated">
            <a:extLst>
              <a:ext uri="{FF2B5EF4-FFF2-40B4-BE49-F238E27FC236}">
                <a16:creationId xmlns:a16="http://schemas.microsoft.com/office/drawing/2014/main" id="{152A3BB1-8AAD-B6B7-96C6-6B10C6AF7D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66200" y="1417638"/>
            <a:ext cx="2616200" cy="3827462"/>
          </a:xfrm>
          <a:prstGeom prst="rect">
            <a:avLst/>
          </a:prstGeom>
          <a:ln w="76200">
            <a:solidFill>
              <a:srgbClr val="FFC000"/>
            </a:solidFill>
          </a:ln>
        </p:spPr>
      </p:pic>
      <p:sp>
        <p:nvSpPr>
          <p:cNvPr id="2" name="Rectangle: Rounded Corners 1">
            <a:extLst>
              <a:ext uri="{FF2B5EF4-FFF2-40B4-BE49-F238E27FC236}">
                <a16:creationId xmlns:a16="http://schemas.microsoft.com/office/drawing/2014/main" id="{AEAB9356-7ABA-690A-A950-EE1D6D51BA8C}"/>
              </a:ext>
            </a:extLst>
          </p:cNvPr>
          <p:cNvSpPr/>
          <p:nvPr/>
        </p:nvSpPr>
        <p:spPr>
          <a:xfrm rot="21148981">
            <a:off x="277395" y="1278269"/>
            <a:ext cx="2153401" cy="499131"/>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A Review</a:t>
            </a:r>
          </a:p>
        </p:txBody>
      </p:sp>
    </p:spTree>
    <p:extLst>
      <p:ext uri="{BB962C8B-B14F-4D97-AF65-F5344CB8AC3E}">
        <p14:creationId xmlns:p14="http://schemas.microsoft.com/office/powerpoint/2010/main" val="4085632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2000" fill="hold" nodeType="afterEffect">
                                  <p:stCondLst>
                                    <p:cond delay="0"/>
                                  </p:stCondLst>
                                  <p:childTnLst>
                                    <p:animScale>
                                      <p:cBhvr>
                                        <p:cTn id="6" dur="2000" fill="hold"/>
                                        <p:tgtEl>
                                          <p:spTgt spid="12">
                                            <p:txEl>
                                              <p:pRg st="1" end="1"/>
                                            </p:txEl>
                                          </p:spTgt>
                                        </p:tgtEl>
                                      </p:cBhvr>
                                      <p:by x="150000" y="150000"/>
                                    </p:animScale>
                                  </p:childTnLst>
                                </p:cTn>
                              </p:par>
                            </p:childTnLst>
                          </p:cTn>
                        </p:par>
                        <p:par>
                          <p:cTn id="7" fill="hold">
                            <p:stCondLst>
                              <p:cond delay="4000"/>
                            </p:stCondLst>
                            <p:childTnLst>
                              <p:par>
                                <p:cTn id="8" presetID="6" presetClass="emph" presetSubtype="0" repeatCount="2000" fill="hold" nodeType="afterEffect">
                                  <p:stCondLst>
                                    <p:cond delay="0"/>
                                  </p:stCondLst>
                                  <p:childTnLst>
                                    <p:animScale>
                                      <p:cBhvr>
                                        <p:cTn id="9" dur="2000" fill="hold"/>
                                        <p:tgtEl>
                                          <p:spTgt spid="12">
                                            <p:txEl>
                                              <p:pRg st="2" end="2"/>
                                            </p:txEl>
                                          </p:spTgt>
                                        </p:tgtEl>
                                      </p:cBhvr>
                                      <p:by x="150000" y="150000"/>
                                    </p:animScale>
                                  </p:childTnLst>
                                </p:cTn>
                              </p:par>
                            </p:childTnLst>
                          </p:cTn>
                        </p:par>
                        <p:par>
                          <p:cTn id="10" fill="hold">
                            <p:stCondLst>
                              <p:cond delay="8000"/>
                            </p:stCondLst>
                            <p:childTnLst>
                              <p:par>
                                <p:cTn id="11" presetID="16" presetClass="emph" presetSubtype="0" fill="hold" nodeType="afterEffect">
                                  <p:stCondLst>
                                    <p:cond delay="1500"/>
                                  </p:stCondLst>
                                  <p:iterate type="lt">
                                    <p:tmPct val="4000"/>
                                  </p:iterate>
                                  <p:childTnLst>
                                    <p:set>
                                      <p:cBhvr override="childStyle">
                                        <p:cTn id="12" dur="500" fill="hold"/>
                                        <p:tgtEl>
                                          <p:spTgt spid="12">
                                            <p:txEl>
                                              <p:pRg st="6" end="6"/>
                                            </p:txEl>
                                          </p:spTgt>
                                        </p:tgtEl>
                                        <p:attrNameLst>
                                          <p:attrName>style.color</p:attrName>
                                        </p:attrNameLst>
                                      </p:cBhvr>
                                      <p:to>
                                        <p:clrVal>
                                          <a:srgbClr val="E36C09"/>
                                        </p:clrVal>
                                      </p:to>
                                    </p:set>
                                    <p:set>
                                      <p:cBhvr>
                                        <p:cTn id="13" dur="500" fill="hold"/>
                                        <p:tgtEl>
                                          <p:spTgt spid="12">
                                            <p:txEl>
                                              <p:pRg st="6" end="6"/>
                                            </p:txEl>
                                          </p:spTgt>
                                        </p:tgtEl>
                                        <p:attrNameLst>
                                          <p:attrName>fillcolor</p:attrName>
                                        </p:attrNameLst>
                                      </p:cBhvr>
                                      <p:to>
                                        <p:clrVal>
                                          <a:srgbClr val="E36C09"/>
                                        </p:clrVal>
                                      </p:to>
                                    </p:set>
                                    <p:set>
                                      <p:cBhvr>
                                        <p:cTn id="14" dur="500" fill="hold"/>
                                        <p:tgtEl>
                                          <p:spTgt spid="12">
                                            <p:txEl>
                                              <p:pRg st="6" end="6"/>
                                            </p:txEl>
                                          </p:spTgt>
                                        </p:tgtEl>
                                        <p:attrNameLst>
                                          <p:attrName>fill.type</p:attrName>
                                        </p:attrNameLst>
                                      </p:cBhvr>
                                      <p:to>
                                        <p:strVal val="solid"/>
                                      </p:to>
                                    </p:set>
                                  </p:childTnLst>
                                </p:cTn>
                              </p:par>
                            </p:childTnLst>
                          </p:cTn>
                        </p:par>
                        <p:par>
                          <p:cTn id="15" fill="hold">
                            <p:stCondLst>
                              <p:cond delay="11020"/>
                            </p:stCondLst>
                            <p:childTnLst>
                              <p:par>
                                <p:cTn id="16" presetID="16" presetClass="emph" presetSubtype="0" fill="hold" nodeType="afterEffect">
                                  <p:stCondLst>
                                    <p:cond delay="0"/>
                                  </p:stCondLst>
                                  <p:iterate type="lt">
                                    <p:tmPct val="4000"/>
                                  </p:iterate>
                                  <p:childTnLst>
                                    <p:set>
                                      <p:cBhvr override="childStyle">
                                        <p:cTn id="17" dur="500" fill="hold"/>
                                        <p:tgtEl>
                                          <p:spTgt spid="12">
                                            <p:txEl>
                                              <p:pRg st="9" end="9"/>
                                            </p:txEl>
                                          </p:spTgt>
                                        </p:tgtEl>
                                        <p:attrNameLst>
                                          <p:attrName>style.color</p:attrName>
                                        </p:attrNameLst>
                                      </p:cBhvr>
                                      <p:to>
                                        <p:clrVal>
                                          <a:srgbClr val="E36C09"/>
                                        </p:clrVal>
                                      </p:to>
                                    </p:set>
                                    <p:set>
                                      <p:cBhvr>
                                        <p:cTn id="18" dur="500" fill="hold"/>
                                        <p:tgtEl>
                                          <p:spTgt spid="12">
                                            <p:txEl>
                                              <p:pRg st="9" end="9"/>
                                            </p:txEl>
                                          </p:spTgt>
                                        </p:tgtEl>
                                        <p:attrNameLst>
                                          <p:attrName>fillcolor</p:attrName>
                                        </p:attrNameLst>
                                      </p:cBhvr>
                                      <p:to>
                                        <p:clrVal>
                                          <a:srgbClr val="E36C09"/>
                                        </p:clrVal>
                                      </p:to>
                                    </p:set>
                                    <p:set>
                                      <p:cBhvr>
                                        <p:cTn id="19" dur="500" fill="hold"/>
                                        <p:tgtEl>
                                          <p:spTgt spid="12">
                                            <p:txEl>
                                              <p:pRg st="9" end="9"/>
                                            </p:txEl>
                                          </p:spTgt>
                                        </p:tgtEl>
                                        <p:attrNameLst>
                                          <p:attrName>fill.type</p:attrName>
                                        </p:attrNameLst>
                                      </p:cBhvr>
                                      <p:to>
                                        <p:strVal val="solid"/>
                                      </p:to>
                                    </p:set>
                                  </p:childTnLst>
                                </p:cTn>
                              </p:par>
                            </p:childTnLst>
                          </p:cTn>
                        </p:par>
                        <p:par>
                          <p:cTn id="20" fill="hold">
                            <p:stCondLst>
                              <p:cond delay="12060"/>
                            </p:stCondLst>
                            <p:childTnLst>
                              <p:par>
                                <p:cTn id="21" presetID="16" presetClass="emph" presetSubtype="0" fill="hold" nodeType="afterEffect">
                                  <p:stCondLst>
                                    <p:cond delay="0"/>
                                  </p:stCondLst>
                                  <p:iterate type="lt">
                                    <p:tmPct val="4000"/>
                                  </p:iterate>
                                  <p:childTnLst>
                                    <p:set>
                                      <p:cBhvr override="childStyle">
                                        <p:cTn id="22" dur="500" fill="hold"/>
                                        <p:tgtEl>
                                          <p:spTgt spid="12">
                                            <p:txEl>
                                              <p:pRg st="10" end="10"/>
                                            </p:txEl>
                                          </p:spTgt>
                                        </p:tgtEl>
                                        <p:attrNameLst>
                                          <p:attrName>style.color</p:attrName>
                                        </p:attrNameLst>
                                      </p:cBhvr>
                                      <p:to>
                                        <p:clrVal>
                                          <a:srgbClr val="E36C09"/>
                                        </p:clrVal>
                                      </p:to>
                                    </p:set>
                                    <p:set>
                                      <p:cBhvr>
                                        <p:cTn id="23" dur="500" fill="hold"/>
                                        <p:tgtEl>
                                          <p:spTgt spid="12">
                                            <p:txEl>
                                              <p:pRg st="10" end="10"/>
                                            </p:txEl>
                                          </p:spTgt>
                                        </p:tgtEl>
                                        <p:attrNameLst>
                                          <p:attrName>fillcolor</p:attrName>
                                        </p:attrNameLst>
                                      </p:cBhvr>
                                      <p:to>
                                        <p:clrVal>
                                          <a:srgbClr val="E36C09"/>
                                        </p:clrVal>
                                      </p:to>
                                    </p:set>
                                    <p:set>
                                      <p:cBhvr>
                                        <p:cTn id="24" dur="500" fill="hold"/>
                                        <p:tgtEl>
                                          <p:spTgt spid="12">
                                            <p:txEl>
                                              <p:pRg st="10" end="1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6</a:t>
            </a:fld>
            <a:endParaRPr lang="en-US" sz="1200" dirty="0">
              <a:solidFill>
                <a:schemeClr val="bg1"/>
              </a:solidFill>
            </a:endParaRPr>
          </a:p>
        </p:txBody>
      </p:sp>
      <p:sp>
        <p:nvSpPr>
          <p:cNvPr id="2" name="Title 1">
            <a:extLst>
              <a:ext uri="{FF2B5EF4-FFF2-40B4-BE49-F238E27FC236}">
                <a16:creationId xmlns:a16="http://schemas.microsoft.com/office/drawing/2014/main" id="{CD7ED2F8-8376-F083-DE8F-CA3C3B799D41}"/>
              </a:ext>
            </a:extLst>
          </p:cNvPr>
          <p:cNvSpPr>
            <a:spLocks noGrp="1"/>
          </p:cNvSpPr>
          <p:nvPr>
            <p:ph type="title"/>
          </p:nvPr>
        </p:nvSpPr>
        <p:spPr>
          <a:xfrm>
            <a:off x="304799" y="461562"/>
            <a:ext cx="5482225" cy="5237162"/>
          </a:xfrm>
        </p:spPr>
        <p:txBody>
          <a:bodyPr>
            <a:noAutofit/>
          </a:bodyPr>
          <a:lstStyle/>
          <a:p>
            <a:br>
              <a:rPr lang="en-US" sz="4000" b="1" dirty="0">
                <a:solidFill>
                  <a:srgbClr val="FFFF00"/>
                </a:solidFill>
              </a:rPr>
            </a:br>
            <a:r>
              <a:rPr lang="en-US" sz="4000" b="1" dirty="0">
                <a:solidFill>
                  <a:srgbClr val="FFFF00"/>
                </a:solidFill>
              </a:rPr>
              <a:t>A caution . . .</a:t>
            </a:r>
            <a:br>
              <a:rPr lang="en-US" sz="2800" b="1" dirty="0"/>
            </a:br>
            <a:br>
              <a:rPr lang="en-US" sz="2800" b="1" dirty="0"/>
            </a:br>
            <a:r>
              <a:rPr lang="en-US" sz="2800" b="1" dirty="0">
                <a:solidFill>
                  <a:schemeClr val="accent2">
                    <a:lumMod val="40000"/>
                    <a:lumOff val="60000"/>
                  </a:schemeClr>
                </a:solidFill>
              </a:rPr>
              <a:t>No matter how gifted you are, follow the signs </a:t>
            </a:r>
            <a:r>
              <a:rPr lang="en-US" sz="2800" b="1" dirty="0">
                <a:solidFill>
                  <a:schemeClr val="accent2">
                    <a:lumMod val="40000"/>
                    <a:lumOff val="60000"/>
                  </a:schemeClr>
                </a:solidFill>
                <a:sym typeface="Wingdings" panose="05000000000000000000" pitchFamily="2" charset="2"/>
              </a:rPr>
              <a:t>!</a:t>
            </a:r>
            <a:br>
              <a:rPr lang="en-US" sz="2800" b="1" dirty="0"/>
            </a:br>
            <a:br>
              <a:rPr lang="en-US" sz="2800" b="1" dirty="0"/>
            </a:br>
            <a:br>
              <a:rPr lang="en-US" sz="2800" b="1" dirty="0"/>
            </a:br>
            <a:r>
              <a:rPr lang="en-US" sz="2400" u="sng" dirty="0"/>
              <a:t>ATS Resources</a:t>
            </a:r>
            <a:br>
              <a:rPr lang="en-US" sz="2800" b="1" dirty="0"/>
            </a:br>
            <a:r>
              <a:rPr lang="en-US" sz="2400" i="1" dirty="0"/>
              <a:t>Self-Study Handbook</a:t>
            </a:r>
            <a:br>
              <a:rPr lang="en-US" sz="2400" i="1" dirty="0"/>
            </a:br>
            <a:r>
              <a:rPr lang="en-US" sz="2400" b="1" i="1" dirty="0">
                <a:solidFill>
                  <a:srgbClr val="FFFF00"/>
                </a:solidFill>
              </a:rPr>
              <a:t>Standards with Self-Study Ideas</a:t>
            </a:r>
            <a:br>
              <a:rPr lang="en-US" sz="2400" i="1" dirty="0"/>
            </a:br>
            <a:r>
              <a:rPr lang="en-US" sz="2400" i="1" dirty="0"/>
              <a:t>Standards of Accreditation</a:t>
            </a:r>
            <a:br>
              <a:rPr lang="en-US" sz="2400" i="1" dirty="0"/>
            </a:br>
            <a:r>
              <a:rPr lang="en-US" sz="2400" i="1" dirty="0"/>
              <a:t>A Reflective Guide to Effective Evaluation</a:t>
            </a:r>
            <a:br>
              <a:rPr lang="en-US" sz="2400" i="1" dirty="0"/>
            </a:br>
            <a:r>
              <a:rPr lang="en-US" sz="2400" i="1" dirty="0"/>
              <a:t>your ATS liaison</a:t>
            </a:r>
            <a:br>
              <a:rPr lang="en-US" sz="2800" dirty="0"/>
            </a:br>
            <a:endParaRPr lang="en-US" sz="2800" dirty="0"/>
          </a:p>
        </p:txBody>
      </p:sp>
      <p:pic>
        <p:nvPicPr>
          <p:cNvPr id="13" name="Content Placeholder 12" descr="A picture containing text, building, outdoor, sidewalk&#10;&#10;Description automatically generated">
            <a:extLst>
              <a:ext uri="{FF2B5EF4-FFF2-40B4-BE49-F238E27FC236}">
                <a16:creationId xmlns:a16="http://schemas.microsoft.com/office/drawing/2014/main" id="{0463A475-5D89-8F6A-FEB8-AF5B7EC43F47}"/>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6096000" y="185737"/>
            <a:ext cx="4812792" cy="5788813"/>
          </a:xfrm>
          <a:prstGeom prst="rect">
            <a:avLst/>
          </a:prstGeom>
          <a:ln w="76200">
            <a:solidFill>
              <a:schemeClr val="accent2">
                <a:lumMod val="75000"/>
              </a:schemeClr>
            </a:solidFill>
          </a:ln>
        </p:spPr>
      </p:pic>
    </p:spTree>
    <p:extLst>
      <p:ext uri="{BB962C8B-B14F-4D97-AF65-F5344CB8AC3E}">
        <p14:creationId xmlns:p14="http://schemas.microsoft.com/office/powerpoint/2010/main" val="1494424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7</a:t>
            </a:fld>
            <a:endParaRPr lang="en-US" sz="1200" dirty="0">
              <a:solidFill>
                <a:schemeClr val="bg1"/>
              </a:solidFill>
            </a:endParaRPr>
          </a:p>
        </p:txBody>
      </p:sp>
      <p:sp>
        <p:nvSpPr>
          <p:cNvPr id="8" name="Content Placeholder 7">
            <a:extLst>
              <a:ext uri="{FF2B5EF4-FFF2-40B4-BE49-F238E27FC236}">
                <a16:creationId xmlns:a16="http://schemas.microsoft.com/office/drawing/2014/main" id="{E780B2C9-38FF-71D1-118B-3B814FB4C4F2}"/>
              </a:ext>
            </a:extLst>
          </p:cNvPr>
          <p:cNvSpPr>
            <a:spLocks noGrp="1"/>
          </p:cNvSpPr>
          <p:nvPr>
            <p:ph idx="1"/>
          </p:nvPr>
        </p:nvSpPr>
        <p:spPr>
          <a:xfrm>
            <a:off x="609600" y="2222500"/>
            <a:ext cx="10972800" cy="3238500"/>
          </a:xfrm>
        </p:spPr>
        <p:txBody>
          <a:bodyPr>
            <a:normAutofit/>
          </a:bodyPr>
          <a:lstStyle/>
          <a:p>
            <a:r>
              <a:rPr lang="en-US" dirty="0">
                <a:solidFill>
                  <a:srgbClr val="FFFF00"/>
                </a:solidFill>
              </a:rPr>
              <a:t>Five key </a:t>
            </a:r>
            <a:r>
              <a:rPr lang="en-US" b="1" u="sng" dirty="0">
                <a:solidFill>
                  <a:srgbClr val="FFFF00"/>
                </a:solidFill>
              </a:rPr>
              <a:t>characteristics</a:t>
            </a:r>
          </a:p>
          <a:p>
            <a:endParaRPr lang="en-US" dirty="0">
              <a:solidFill>
                <a:srgbClr val="FFFF00"/>
              </a:solidFill>
            </a:endParaRPr>
          </a:p>
          <a:p>
            <a:endParaRPr lang="en-US" dirty="0">
              <a:solidFill>
                <a:srgbClr val="FFFF00"/>
              </a:solidFill>
            </a:endParaRPr>
          </a:p>
          <a:p>
            <a:endParaRPr lang="en-US" dirty="0">
              <a:solidFill>
                <a:srgbClr val="FFFF00"/>
              </a:solidFill>
            </a:endParaRPr>
          </a:p>
          <a:p>
            <a:r>
              <a:rPr lang="en-US" dirty="0">
                <a:solidFill>
                  <a:srgbClr val="FFFF00"/>
                </a:solidFill>
              </a:rPr>
              <a:t>The specific report </a:t>
            </a:r>
            <a:r>
              <a:rPr lang="en-US" b="1" u="sng" dirty="0">
                <a:solidFill>
                  <a:srgbClr val="FFFF00"/>
                </a:solidFill>
              </a:rPr>
              <a:t>structure</a:t>
            </a:r>
            <a:endParaRPr lang="en-US" b="1" u="sng" dirty="0"/>
          </a:p>
        </p:txBody>
      </p:sp>
      <p:sp>
        <p:nvSpPr>
          <p:cNvPr id="11" name="Title 6">
            <a:extLst>
              <a:ext uri="{FF2B5EF4-FFF2-40B4-BE49-F238E27FC236}">
                <a16:creationId xmlns:a16="http://schemas.microsoft.com/office/drawing/2014/main" id="{F11C7F2C-70B9-93B7-397E-E0DD8936CB82}"/>
              </a:ext>
            </a:extLst>
          </p:cNvPr>
          <p:cNvSpPr txBox="1">
            <a:spLocks/>
          </p:cNvSpPr>
          <p:nvPr/>
        </p:nvSpPr>
        <p:spPr>
          <a:xfrm>
            <a:off x="609600" y="687601"/>
            <a:ext cx="10972800" cy="703262"/>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bg1"/>
                </a:solidFill>
                <a:latin typeface="Optima LT Std" pitchFamily="34" charset="0"/>
                <a:ea typeface="+mj-ea"/>
                <a:cs typeface="+mj-cs"/>
              </a:defRPr>
            </a:lvl1pPr>
          </a:lstStyle>
          <a:p>
            <a:r>
              <a:rPr lang="en-US" sz="4000" b="1" dirty="0"/>
              <a:t>The self-study report . . .</a:t>
            </a:r>
          </a:p>
        </p:txBody>
      </p:sp>
      <p:pic>
        <p:nvPicPr>
          <p:cNvPr id="12" name="Picture 11" descr="A picture containing indoor, floor, wooden, key&#10;&#10;Description automatically generated">
            <a:extLst>
              <a:ext uri="{FF2B5EF4-FFF2-40B4-BE49-F238E27FC236}">
                <a16:creationId xmlns:a16="http://schemas.microsoft.com/office/drawing/2014/main" id="{4F106422-5266-55E9-4B16-9111CCEC28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1200" y="1780392"/>
            <a:ext cx="2946400" cy="1963039"/>
          </a:xfrm>
          <a:prstGeom prst="rect">
            <a:avLst/>
          </a:prstGeom>
        </p:spPr>
      </p:pic>
      <p:pic>
        <p:nvPicPr>
          <p:cNvPr id="14" name="Picture 13" descr="A picture containing container, wooden, basket, chair&#10;&#10;Description automatically generated">
            <a:extLst>
              <a:ext uri="{FF2B5EF4-FFF2-40B4-BE49-F238E27FC236}">
                <a16:creationId xmlns:a16="http://schemas.microsoft.com/office/drawing/2014/main" id="{1F86EC9C-1A07-F198-CF90-90ACFF509A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43687" y="3917360"/>
            <a:ext cx="3833948" cy="1861140"/>
          </a:xfrm>
          <a:prstGeom prst="rect">
            <a:avLst/>
          </a:prstGeom>
        </p:spPr>
      </p:pic>
    </p:spTree>
    <p:extLst>
      <p:ext uri="{BB962C8B-B14F-4D97-AF65-F5344CB8AC3E}">
        <p14:creationId xmlns:p14="http://schemas.microsoft.com/office/powerpoint/2010/main" val="2428192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8</a:t>
            </a:fld>
            <a:endParaRPr lang="en-US" sz="1200" dirty="0">
              <a:solidFill>
                <a:schemeClr val="bg1"/>
              </a:solidFill>
            </a:endParaRPr>
          </a:p>
        </p:txBody>
      </p:sp>
      <p:sp>
        <p:nvSpPr>
          <p:cNvPr id="7" name="Title 6">
            <a:extLst>
              <a:ext uri="{FF2B5EF4-FFF2-40B4-BE49-F238E27FC236}">
                <a16:creationId xmlns:a16="http://schemas.microsoft.com/office/drawing/2014/main" id="{EED0AD60-D803-21AC-0595-FD2119E2D636}"/>
              </a:ext>
            </a:extLst>
          </p:cNvPr>
          <p:cNvSpPr>
            <a:spLocks noGrp="1"/>
          </p:cNvSpPr>
          <p:nvPr>
            <p:ph type="title"/>
          </p:nvPr>
        </p:nvSpPr>
        <p:spPr/>
        <p:txBody>
          <a:bodyPr>
            <a:normAutofit/>
          </a:bodyPr>
          <a:lstStyle/>
          <a:p>
            <a:r>
              <a:rPr lang="en-US" dirty="0"/>
              <a:t>Five key </a:t>
            </a:r>
            <a:r>
              <a:rPr lang="en-US" b="1" dirty="0">
                <a:solidFill>
                  <a:srgbClr val="FFFF00"/>
                </a:solidFill>
              </a:rPr>
              <a:t>characteristics</a:t>
            </a:r>
          </a:p>
        </p:txBody>
      </p:sp>
      <p:sp>
        <p:nvSpPr>
          <p:cNvPr id="8" name="Content Placeholder 7">
            <a:extLst>
              <a:ext uri="{FF2B5EF4-FFF2-40B4-BE49-F238E27FC236}">
                <a16:creationId xmlns:a16="http://schemas.microsoft.com/office/drawing/2014/main" id="{E780B2C9-38FF-71D1-118B-3B814FB4C4F2}"/>
              </a:ext>
            </a:extLst>
          </p:cNvPr>
          <p:cNvSpPr>
            <a:spLocks noGrp="1"/>
          </p:cNvSpPr>
          <p:nvPr>
            <p:ph idx="1"/>
          </p:nvPr>
        </p:nvSpPr>
        <p:spPr>
          <a:xfrm>
            <a:off x="908050" y="1903445"/>
            <a:ext cx="10375900" cy="4008190"/>
          </a:xfrm>
        </p:spPr>
        <p:txBody>
          <a:bodyPr>
            <a:normAutofit/>
          </a:bodyPr>
          <a:lstStyle/>
          <a:p>
            <a:pPr marL="0" indent="0">
              <a:buNone/>
            </a:pPr>
            <a:r>
              <a:rPr lang="en-US" dirty="0"/>
              <a:t>The good self-study report is characterized by . . .</a:t>
            </a:r>
          </a:p>
          <a:p>
            <a:pPr marL="914400" lvl="1" indent="-514350">
              <a:buFont typeface="+mj-lt"/>
              <a:buAutoNum type="arabicParenR"/>
            </a:pPr>
            <a:r>
              <a:rPr lang="en-US" dirty="0"/>
              <a:t> </a:t>
            </a:r>
            <a:r>
              <a:rPr lang="en-US" sz="3200" dirty="0"/>
              <a:t>Sufficient </a:t>
            </a:r>
            <a:r>
              <a:rPr lang="en-US" sz="3200" b="1" dirty="0">
                <a:solidFill>
                  <a:srgbClr val="FFFF00"/>
                </a:solidFill>
              </a:rPr>
              <a:t>description</a:t>
            </a:r>
          </a:p>
          <a:p>
            <a:pPr marL="914400" lvl="1" indent="-514350">
              <a:buFont typeface="+mj-lt"/>
              <a:buAutoNum type="arabicParenR"/>
            </a:pPr>
            <a:r>
              <a:rPr lang="en-US" sz="3200" dirty="0"/>
              <a:t> Supporting </a:t>
            </a:r>
            <a:r>
              <a:rPr lang="en-US" sz="3200" b="1" dirty="0">
                <a:solidFill>
                  <a:srgbClr val="FFFF00"/>
                </a:solidFill>
              </a:rPr>
              <a:t>data</a:t>
            </a:r>
            <a:r>
              <a:rPr lang="en-US" sz="3200" dirty="0"/>
              <a:t> (evidence/documents)</a:t>
            </a:r>
          </a:p>
          <a:p>
            <a:pPr marL="914400" lvl="1" indent="-514350">
              <a:buFont typeface="+mj-lt"/>
              <a:buAutoNum type="arabicParenR"/>
            </a:pPr>
            <a:r>
              <a:rPr lang="en-US" sz="3200" dirty="0"/>
              <a:t> </a:t>
            </a:r>
            <a:r>
              <a:rPr lang="en-US" sz="3200" b="1" dirty="0">
                <a:solidFill>
                  <a:srgbClr val="FFFF00"/>
                </a:solidFill>
              </a:rPr>
              <a:t>Evaluation </a:t>
            </a:r>
            <a:r>
              <a:rPr lang="en-US" sz="3200" dirty="0"/>
              <a:t>of the gathered data </a:t>
            </a:r>
          </a:p>
          <a:p>
            <a:pPr marL="914400" lvl="1" indent="-514350">
              <a:buFont typeface="+mj-lt"/>
              <a:buAutoNum type="arabicParenR"/>
            </a:pPr>
            <a:r>
              <a:rPr lang="en-US" sz="3200" dirty="0"/>
              <a:t> Informed </a:t>
            </a:r>
            <a:r>
              <a:rPr lang="en-US" sz="3200" b="1" dirty="0">
                <a:solidFill>
                  <a:srgbClr val="FFFF00"/>
                </a:solidFill>
              </a:rPr>
              <a:t>recommendations</a:t>
            </a:r>
            <a:r>
              <a:rPr lang="en-US" sz="3200" dirty="0"/>
              <a:t> </a:t>
            </a:r>
          </a:p>
          <a:p>
            <a:pPr marL="914400" lvl="1" indent="-514350">
              <a:buFont typeface="+mj-lt"/>
              <a:buAutoNum type="arabicParenR"/>
            </a:pPr>
            <a:r>
              <a:rPr lang="en-US" sz="3200" dirty="0"/>
              <a:t> In light of the school’s </a:t>
            </a:r>
            <a:r>
              <a:rPr lang="en-US" sz="3200" b="1" dirty="0">
                <a:solidFill>
                  <a:srgbClr val="FFFF00"/>
                </a:solidFill>
              </a:rPr>
              <a:t>mission and context</a:t>
            </a:r>
            <a:endParaRPr lang="en-US" sz="3200" b="1" dirty="0"/>
          </a:p>
        </p:txBody>
      </p:sp>
      <p:pic>
        <p:nvPicPr>
          <p:cNvPr id="11" name="Picture 10" descr="A picture containing indoor, floor, wooden, key&#10;&#10;Description automatically generated">
            <a:extLst>
              <a:ext uri="{FF2B5EF4-FFF2-40B4-BE49-F238E27FC236}">
                <a16:creationId xmlns:a16="http://schemas.microsoft.com/office/drawing/2014/main" id="{4DBE386B-601A-59FC-1D4C-02417FE962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26860" y="2775299"/>
            <a:ext cx="2946400" cy="1963039"/>
          </a:xfrm>
          <a:prstGeom prst="rect">
            <a:avLst/>
          </a:prstGeom>
        </p:spPr>
      </p:pic>
    </p:spTree>
    <p:extLst>
      <p:ext uri="{BB962C8B-B14F-4D97-AF65-F5344CB8AC3E}">
        <p14:creationId xmlns:p14="http://schemas.microsoft.com/office/powerpoint/2010/main" val="3933409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9</a:t>
            </a:fld>
            <a:endParaRPr lang="en-US" sz="1200" dirty="0">
              <a:solidFill>
                <a:schemeClr val="bg1"/>
              </a:solidFill>
            </a:endParaRPr>
          </a:p>
        </p:txBody>
      </p:sp>
      <p:sp>
        <p:nvSpPr>
          <p:cNvPr id="5" name="Content Placeholder 4">
            <a:extLst>
              <a:ext uri="{FF2B5EF4-FFF2-40B4-BE49-F238E27FC236}">
                <a16:creationId xmlns:a16="http://schemas.microsoft.com/office/drawing/2014/main" id="{42A7A06E-52DA-9DB6-4603-01AC45CBB35E}"/>
              </a:ext>
            </a:extLst>
          </p:cNvPr>
          <p:cNvSpPr>
            <a:spLocks noGrp="1"/>
          </p:cNvSpPr>
          <p:nvPr>
            <p:ph idx="1"/>
          </p:nvPr>
        </p:nvSpPr>
        <p:spPr>
          <a:xfrm>
            <a:off x="609600" y="1308100"/>
            <a:ext cx="11582400" cy="4818065"/>
          </a:xfrm>
        </p:spPr>
        <p:txBody>
          <a:bodyPr>
            <a:normAutofit/>
          </a:bodyPr>
          <a:lstStyle/>
          <a:p>
            <a:r>
              <a:rPr lang="en-US" sz="2600" dirty="0">
                <a:solidFill>
                  <a:srgbClr val="F5CFFD"/>
                </a:solidFill>
              </a:rPr>
              <a:t>For the reader to understand the school and process of the self-study</a:t>
            </a:r>
          </a:p>
          <a:p>
            <a:pPr lvl="1">
              <a:buFont typeface="Courier New" panose="02070309020205020404" pitchFamily="49" charset="0"/>
              <a:buChar char="o"/>
            </a:pPr>
            <a:r>
              <a:rPr lang="en-US" sz="2400" dirty="0"/>
              <a:t>Summary of school </a:t>
            </a:r>
          </a:p>
          <a:p>
            <a:pPr lvl="1">
              <a:buFont typeface="Courier New" panose="02070309020205020404" pitchFamily="49" charset="0"/>
              <a:buChar char="o"/>
            </a:pPr>
            <a:r>
              <a:rPr lang="en-US" sz="2400" dirty="0"/>
              <a:t>How did the process engage the school community (stakeholders)?</a:t>
            </a:r>
          </a:p>
          <a:p>
            <a:pPr lvl="2">
              <a:buFont typeface="Courier New" panose="02070309020205020404" pitchFamily="49" charset="0"/>
              <a:buChar char="o"/>
            </a:pPr>
            <a:r>
              <a:rPr lang="en-US" dirty="0"/>
              <a:t>Note: </a:t>
            </a:r>
            <a:r>
              <a:rPr lang="en-US" i="1" u="sng" dirty="0"/>
              <a:t>self</a:t>
            </a:r>
            <a:r>
              <a:rPr lang="en-US" dirty="0"/>
              <a:t>-study not “farmed out” or the work of a few (or to gen-AI)</a:t>
            </a:r>
          </a:p>
          <a:p>
            <a:r>
              <a:rPr lang="en-US" sz="2600" dirty="0">
                <a:solidFill>
                  <a:srgbClr val="F5CFFD"/>
                </a:solidFill>
              </a:rPr>
              <a:t>Tell your story to “sympathetic strangers” – peer evaluators, </a:t>
            </a:r>
            <a:r>
              <a:rPr lang="en-US" sz="2600" strike="dblStrike" dirty="0">
                <a:solidFill>
                  <a:srgbClr val="F5CFFD"/>
                </a:solidFill>
              </a:rPr>
              <a:t>consultants</a:t>
            </a:r>
            <a:r>
              <a:rPr lang="en-US" sz="2600" dirty="0">
                <a:solidFill>
                  <a:srgbClr val="F5CFFD"/>
                </a:solidFill>
              </a:rPr>
              <a:t> (and BOC)</a:t>
            </a:r>
          </a:p>
          <a:p>
            <a:r>
              <a:rPr lang="en-US" sz="2600" i="1" dirty="0"/>
              <a:t>Standards</a:t>
            </a:r>
            <a:r>
              <a:rPr lang="en-US" sz="2600" dirty="0"/>
              <a:t> in one hand, self-study in the other (objectivity)</a:t>
            </a:r>
          </a:p>
          <a:p>
            <a:r>
              <a:rPr lang="en-US" sz="2600" u="sng" dirty="0">
                <a:solidFill>
                  <a:srgbClr val="F5CFFD"/>
                </a:solidFill>
              </a:rPr>
              <a:t>Accurate</a:t>
            </a:r>
            <a:r>
              <a:rPr lang="en-US" sz="2600" dirty="0">
                <a:solidFill>
                  <a:srgbClr val="F5CFFD"/>
                </a:solidFill>
              </a:rPr>
              <a:t> description – looking in the mirror at “real you” vs through a stained-glass window at “rosy ideal” (reflection vs rose-colored-glasses)</a:t>
            </a:r>
          </a:p>
          <a:p>
            <a:r>
              <a:rPr lang="en-US" sz="2600" u="sng" dirty="0"/>
              <a:t>Specific</a:t>
            </a:r>
            <a:r>
              <a:rPr lang="en-US" sz="2600" dirty="0"/>
              <a:t> description (names, titles)</a:t>
            </a:r>
          </a:p>
          <a:p>
            <a:r>
              <a:rPr lang="en-US" sz="2600" u="sng" dirty="0">
                <a:solidFill>
                  <a:srgbClr val="F5CFFD"/>
                </a:solidFill>
              </a:rPr>
              <a:t>Evaluative</a:t>
            </a:r>
            <a:r>
              <a:rPr lang="en-US" sz="2600" dirty="0">
                <a:solidFill>
                  <a:srgbClr val="F5CFFD"/>
                </a:solidFill>
              </a:rPr>
              <a:t> description (what was effective or not?)</a:t>
            </a:r>
          </a:p>
        </p:txBody>
      </p:sp>
      <p:sp>
        <p:nvSpPr>
          <p:cNvPr id="11" name="Title 10">
            <a:extLst>
              <a:ext uri="{FF2B5EF4-FFF2-40B4-BE49-F238E27FC236}">
                <a16:creationId xmlns:a16="http://schemas.microsoft.com/office/drawing/2014/main" id="{74783134-5543-65BE-D489-5B44B9089DE2}"/>
              </a:ext>
            </a:extLst>
          </p:cNvPr>
          <p:cNvSpPr>
            <a:spLocks noGrp="1"/>
          </p:cNvSpPr>
          <p:nvPr>
            <p:ph type="title"/>
          </p:nvPr>
        </p:nvSpPr>
        <p:spPr>
          <a:xfrm>
            <a:off x="609600" y="274638"/>
            <a:ext cx="10972800" cy="703262"/>
          </a:xfrm>
        </p:spPr>
        <p:txBody>
          <a:bodyPr>
            <a:normAutofit fontScale="90000"/>
          </a:bodyPr>
          <a:lstStyle/>
          <a:p>
            <a:r>
              <a:rPr lang="en-US" dirty="0"/>
              <a:t>1) Sufficient </a:t>
            </a:r>
            <a:r>
              <a:rPr lang="en-US" b="1" dirty="0">
                <a:solidFill>
                  <a:srgbClr val="FFFF00"/>
                </a:solidFill>
              </a:rPr>
              <a:t>description</a:t>
            </a:r>
          </a:p>
        </p:txBody>
      </p:sp>
    </p:spTree>
    <p:extLst>
      <p:ext uri="{BB962C8B-B14F-4D97-AF65-F5344CB8AC3E}">
        <p14:creationId xmlns:p14="http://schemas.microsoft.com/office/powerpoint/2010/main" val="4198472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10</a:t>
            </a:fld>
            <a:endParaRPr lang="en-US" sz="1200" dirty="0">
              <a:solidFill>
                <a:schemeClr val="bg1"/>
              </a:solidFill>
            </a:endParaRPr>
          </a:p>
        </p:txBody>
      </p:sp>
      <p:sp>
        <p:nvSpPr>
          <p:cNvPr id="5" name="Content Placeholder 4">
            <a:extLst>
              <a:ext uri="{FF2B5EF4-FFF2-40B4-BE49-F238E27FC236}">
                <a16:creationId xmlns:a16="http://schemas.microsoft.com/office/drawing/2014/main" id="{42A7A06E-52DA-9DB6-4603-01AC45CBB35E}"/>
              </a:ext>
            </a:extLst>
          </p:cNvPr>
          <p:cNvSpPr>
            <a:spLocks noGrp="1"/>
          </p:cNvSpPr>
          <p:nvPr>
            <p:ph idx="1"/>
          </p:nvPr>
        </p:nvSpPr>
        <p:spPr>
          <a:xfrm>
            <a:off x="609600" y="1968500"/>
            <a:ext cx="10972800" cy="3657600"/>
          </a:xfrm>
        </p:spPr>
        <p:txBody>
          <a:bodyPr>
            <a:normAutofit/>
          </a:bodyPr>
          <a:lstStyle/>
          <a:p>
            <a:r>
              <a:rPr lang="en-US" b="1" dirty="0">
                <a:solidFill>
                  <a:srgbClr val="FF0000"/>
                </a:solidFill>
              </a:rPr>
              <a:t>Weak report: </a:t>
            </a:r>
            <a:r>
              <a:rPr lang="en-US" i="1" dirty="0"/>
              <a:t>“We have sufficient faculty, and they are all well qualified.”</a:t>
            </a:r>
          </a:p>
          <a:p>
            <a:endParaRPr lang="en-US" dirty="0"/>
          </a:p>
          <a:p>
            <a:r>
              <a:rPr lang="en-US" b="1" dirty="0">
                <a:solidFill>
                  <a:srgbClr val="00B050"/>
                </a:solidFill>
              </a:rPr>
              <a:t>Good report: </a:t>
            </a:r>
            <a:r>
              <a:rPr lang="en-US" dirty="0"/>
              <a:t>“</a:t>
            </a:r>
            <a:r>
              <a:rPr lang="en-US" i="1" dirty="0"/>
              <a:t>We have seven full-time faculty; six have PhD degrees and one has a </a:t>
            </a:r>
            <a:r>
              <a:rPr lang="en-US" i="1" dirty="0" err="1"/>
              <a:t>DMin</a:t>
            </a:r>
            <a:r>
              <a:rPr lang="en-US" i="1" dirty="0"/>
              <a:t> (see </a:t>
            </a:r>
            <a:r>
              <a:rPr lang="en-US" i="1" u="sng" dirty="0"/>
              <a:t>Faculty Credentials</a:t>
            </a:r>
            <a:r>
              <a:rPr lang="en-US" i="1" dirty="0"/>
              <a:t> in the Supplemental Materials for a detailed list).”</a:t>
            </a:r>
          </a:p>
        </p:txBody>
      </p:sp>
      <p:sp>
        <p:nvSpPr>
          <p:cNvPr id="11" name="Title 10">
            <a:extLst>
              <a:ext uri="{FF2B5EF4-FFF2-40B4-BE49-F238E27FC236}">
                <a16:creationId xmlns:a16="http://schemas.microsoft.com/office/drawing/2014/main" id="{74783134-5543-65BE-D489-5B44B9089DE2}"/>
              </a:ext>
            </a:extLst>
          </p:cNvPr>
          <p:cNvSpPr>
            <a:spLocks noGrp="1"/>
          </p:cNvSpPr>
          <p:nvPr>
            <p:ph type="title"/>
          </p:nvPr>
        </p:nvSpPr>
        <p:spPr/>
        <p:txBody>
          <a:bodyPr/>
          <a:lstStyle/>
          <a:p>
            <a:r>
              <a:rPr lang="en-US" dirty="0"/>
              <a:t>Sufficient </a:t>
            </a:r>
            <a:r>
              <a:rPr lang="en-US" dirty="0">
                <a:solidFill>
                  <a:srgbClr val="FFFF00"/>
                </a:solidFill>
              </a:rPr>
              <a:t>description</a:t>
            </a:r>
          </a:p>
        </p:txBody>
      </p:sp>
    </p:spTree>
    <p:extLst>
      <p:ext uri="{BB962C8B-B14F-4D97-AF65-F5344CB8AC3E}">
        <p14:creationId xmlns:p14="http://schemas.microsoft.com/office/powerpoint/2010/main" val="3045980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11</a:t>
            </a:fld>
            <a:endParaRPr lang="en-US" sz="1200" dirty="0">
              <a:solidFill>
                <a:schemeClr val="bg1"/>
              </a:solidFill>
            </a:endParaRPr>
          </a:p>
        </p:txBody>
      </p:sp>
      <p:sp>
        <p:nvSpPr>
          <p:cNvPr id="5" name="Content Placeholder 4">
            <a:extLst>
              <a:ext uri="{FF2B5EF4-FFF2-40B4-BE49-F238E27FC236}">
                <a16:creationId xmlns:a16="http://schemas.microsoft.com/office/drawing/2014/main" id="{42A7A06E-52DA-9DB6-4603-01AC45CBB35E}"/>
              </a:ext>
            </a:extLst>
          </p:cNvPr>
          <p:cNvSpPr>
            <a:spLocks noGrp="1"/>
          </p:cNvSpPr>
          <p:nvPr>
            <p:ph idx="1"/>
          </p:nvPr>
        </p:nvSpPr>
        <p:spPr>
          <a:xfrm>
            <a:off x="304799" y="1765300"/>
            <a:ext cx="11767751" cy="4051300"/>
          </a:xfrm>
        </p:spPr>
        <p:txBody>
          <a:bodyPr>
            <a:normAutofit/>
          </a:bodyPr>
          <a:lstStyle/>
          <a:p>
            <a:pPr marL="857250" indent="-457200">
              <a:tabLst>
                <a:tab pos="2455863" algn="l"/>
              </a:tabLst>
            </a:pPr>
            <a:r>
              <a:rPr lang="en-US" sz="3200" b="1" dirty="0">
                <a:solidFill>
                  <a:srgbClr val="FF0000"/>
                </a:solidFill>
              </a:rPr>
              <a:t>Weak report: </a:t>
            </a:r>
            <a:r>
              <a:rPr lang="en-US" sz="3200" b="1" i="1" dirty="0"/>
              <a:t>“</a:t>
            </a:r>
            <a:r>
              <a:rPr lang="en-US" sz="3200" i="1" dirty="0"/>
              <a:t>Our SLAP efforts have produced significant improvements.”</a:t>
            </a:r>
          </a:p>
          <a:p>
            <a:pPr marL="2286000" indent="-2112963">
              <a:tabLst>
                <a:tab pos="2286000" algn="l"/>
              </a:tabLst>
            </a:pPr>
            <a:endParaRPr lang="en-US" sz="3200" dirty="0"/>
          </a:p>
          <a:p>
            <a:pPr marL="919163" indent="-457200">
              <a:tabLst>
                <a:tab pos="2455863" algn="l"/>
              </a:tabLst>
            </a:pPr>
            <a:r>
              <a:rPr lang="en-US" sz="3200" b="1" dirty="0">
                <a:solidFill>
                  <a:srgbClr val="00B050"/>
                </a:solidFill>
              </a:rPr>
              <a:t>Good</a:t>
            </a:r>
            <a:r>
              <a:rPr lang="en-US" sz="3200" dirty="0">
                <a:solidFill>
                  <a:srgbClr val="00B050"/>
                </a:solidFill>
              </a:rPr>
              <a:t> </a:t>
            </a:r>
            <a:r>
              <a:rPr lang="en-US" sz="3200" b="1" dirty="0">
                <a:solidFill>
                  <a:srgbClr val="00B050"/>
                </a:solidFill>
              </a:rPr>
              <a:t>report: </a:t>
            </a:r>
            <a:r>
              <a:rPr lang="en-US" sz="3200" i="1" dirty="0"/>
              <a:t>“Our Student Learning Assessment Program (affectionately called SLAP by students) has produced these three improvements in student learning this past year. First, . . .”	</a:t>
            </a:r>
            <a:endParaRPr lang="en-US" sz="3200" dirty="0"/>
          </a:p>
        </p:txBody>
      </p:sp>
      <p:sp>
        <p:nvSpPr>
          <p:cNvPr id="11" name="Title 10">
            <a:extLst>
              <a:ext uri="{FF2B5EF4-FFF2-40B4-BE49-F238E27FC236}">
                <a16:creationId xmlns:a16="http://schemas.microsoft.com/office/drawing/2014/main" id="{74783134-5543-65BE-D489-5B44B9089DE2}"/>
              </a:ext>
            </a:extLst>
          </p:cNvPr>
          <p:cNvSpPr>
            <a:spLocks noGrp="1"/>
          </p:cNvSpPr>
          <p:nvPr>
            <p:ph type="title"/>
          </p:nvPr>
        </p:nvSpPr>
        <p:spPr/>
        <p:txBody>
          <a:bodyPr/>
          <a:lstStyle/>
          <a:p>
            <a:r>
              <a:rPr lang="en-US" dirty="0"/>
              <a:t>Sufficient </a:t>
            </a:r>
            <a:r>
              <a:rPr lang="en-US" dirty="0">
                <a:solidFill>
                  <a:srgbClr val="FFFF00"/>
                </a:solidFill>
              </a:rPr>
              <a:t>description</a:t>
            </a:r>
          </a:p>
        </p:txBody>
      </p:sp>
    </p:spTree>
    <p:extLst>
      <p:ext uri="{BB962C8B-B14F-4D97-AF65-F5344CB8AC3E}">
        <p14:creationId xmlns:p14="http://schemas.microsoft.com/office/powerpoint/2010/main" val="2004597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12</a:t>
            </a:fld>
            <a:endParaRPr lang="en-US" sz="1200" dirty="0">
              <a:solidFill>
                <a:schemeClr val="bg1"/>
              </a:solidFill>
            </a:endParaRPr>
          </a:p>
        </p:txBody>
      </p:sp>
      <p:sp>
        <p:nvSpPr>
          <p:cNvPr id="11" name="Title 10">
            <a:extLst>
              <a:ext uri="{FF2B5EF4-FFF2-40B4-BE49-F238E27FC236}">
                <a16:creationId xmlns:a16="http://schemas.microsoft.com/office/drawing/2014/main" id="{74783134-5543-65BE-D489-5B44B9089DE2}"/>
              </a:ext>
            </a:extLst>
          </p:cNvPr>
          <p:cNvSpPr>
            <a:spLocks noGrp="1"/>
          </p:cNvSpPr>
          <p:nvPr>
            <p:ph type="title"/>
          </p:nvPr>
        </p:nvSpPr>
        <p:spPr>
          <a:xfrm>
            <a:off x="609600" y="274638"/>
            <a:ext cx="10972800" cy="893762"/>
          </a:xfrm>
        </p:spPr>
        <p:txBody>
          <a:bodyPr>
            <a:normAutofit fontScale="90000"/>
          </a:bodyPr>
          <a:lstStyle/>
          <a:p>
            <a:br>
              <a:rPr lang="en-US" dirty="0"/>
            </a:br>
            <a:r>
              <a:rPr lang="en-US" dirty="0"/>
              <a:t>2) Supporting </a:t>
            </a:r>
            <a:r>
              <a:rPr lang="en-US" b="1" dirty="0">
                <a:solidFill>
                  <a:srgbClr val="FFFF00"/>
                </a:solidFill>
              </a:rPr>
              <a:t>data</a:t>
            </a:r>
            <a:r>
              <a:rPr lang="en-US" dirty="0">
                <a:solidFill>
                  <a:srgbClr val="FFFF00"/>
                </a:solidFill>
              </a:rPr>
              <a:t> </a:t>
            </a:r>
            <a:r>
              <a:rPr lang="en-US" dirty="0"/>
              <a:t>(evidence/documents)</a:t>
            </a:r>
            <a:br>
              <a:rPr lang="en-US" dirty="0">
                <a:solidFill>
                  <a:srgbClr val="FFFF00"/>
                </a:solidFill>
              </a:rPr>
            </a:br>
            <a:endParaRPr lang="en-US" dirty="0">
              <a:solidFill>
                <a:srgbClr val="FFFF00"/>
              </a:solidFill>
            </a:endParaRPr>
          </a:p>
        </p:txBody>
      </p:sp>
      <p:sp>
        <p:nvSpPr>
          <p:cNvPr id="6" name="Content Placeholder 5">
            <a:extLst>
              <a:ext uri="{FF2B5EF4-FFF2-40B4-BE49-F238E27FC236}">
                <a16:creationId xmlns:a16="http://schemas.microsoft.com/office/drawing/2014/main" id="{C7045D54-0970-F1E4-F2BC-B8B0D6B0D6CC}"/>
              </a:ext>
            </a:extLst>
          </p:cNvPr>
          <p:cNvSpPr>
            <a:spLocks noGrp="1"/>
          </p:cNvSpPr>
          <p:nvPr>
            <p:ph idx="1"/>
          </p:nvPr>
        </p:nvSpPr>
        <p:spPr>
          <a:xfrm>
            <a:off x="215900" y="1485901"/>
            <a:ext cx="11366500" cy="4640264"/>
          </a:xfrm>
        </p:spPr>
        <p:txBody>
          <a:bodyPr>
            <a:normAutofit lnSpcReduction="10000"/>
          </a:bodyPr>
          <a:lstStyle/>
          <a:p>
            <a:pPr marL="971550" indent="-457200"/>
            <a:r>
              <a:rPr lang="en-US" sz="3200" dirty="0">
                <a:solidFill>
                  <a:srgbClr val="F5CFFD"/>
                </a:solidFill>
              </a:rPr>
              <a:t>Data crucial to understanding (not extraneous)</a:t>
            </a:r>
          </a:p>
          <a:p>
            <a:pPr marL="971550" indent="-457200"/>
            <a:r>
              <a:rPr lang="en-US" sz="3200" dirty="0"/>
              <a:t>Clear and concise data</a:t>
            </a:r>
          </a:p>
          <a:p>
            <a:pPr marL="971550" indent="-457200"/>
            <a:r>
              <a:rPr lang="en-US" sz="3200" dirty="0">
                <a:solidFill>
                  <a:srgbClr val="F5CFFD"/>
                </a:solidFill>
              </a:rPr>
              <a:t>Use qualitative </a:t>
            </a:r>
            <a:r>
              <a:rPr lang="en-US" sz="3200" i="1" dirty="0">
                <a:solidFill>
                  <a:srgbClr val="F5CFFD"/>
                </a:solidFill>
              </a:rPr>
              <a:t>and</a:t>
            </a:r>
            <a:r>
              <a:rPr lang="en-US" sz="3200" dirty="0">
                <a:solidFill>
                  <a:srgbClr val="F5CFFD"/>
                </a:solidFill>
              </a:rPr>
              <a:t> quantitative data </a:t>
            </a:r>
          </a:p>
          <a:p>
            <a:pPr marL="971550" indent="-457200"/>
            <a:r>
              <a:rPr lang="en-US" sz="3200" dirty="0"/>
              <a:t>Use tables and charts to support narrative</a:t>
            </a:r>
          </a:p>
          <a:p>
            <a:pPr marL="1146175" indent="-171450"/>
            <a:endParaRPr lang="en-US" sz="1050" dirty="0"/>
          </a:p>
          <a:p>
            <a:pPr marL="919163" indent="-457200"/>
            <a:r>
              <a:rPr lang="en-US" dirty="0">
                <a:solidFill>
                  <a:srgbClr val="E2AF1E"/>
                </a:solidFill>
              </a:rPr>
              <a:t>Caution</a:t>
            </a:r>
            <a:r>
              <a:rPr lang="en-US" dirty="0"/>
              <a:t> </a:t>
            </a:r>
          </a:p>
          <a:p>
            <a:pPr marL="1311275" indent="-457200"/>
            <a:r>
              <a:rPr lang="en-US" dirty="0">
                <a:solidFill>
                  <a:srgbClr val="F5CFFD"/>
                </a:solidFill>
              </a:rPr>
              <a:t>Use links for extensive data</a:t>
            </a:r>
          </a:p>
          <a:p>
            <a:pPr marL="1311275" indent="-457200"/>
            <a:r>
              <a:rPr lang="en-US" i="1" dirty="0"/>
              <a:t>But include summary data in the narrative</a:t>
            </a:r>
          </a:p>
          <a:p>
            <a:pPr marL="1311275" indent="-457200"/>
            <a:r>
              <a:rPr lang="en-US" dirty="0">
                <a:solidFill>
                  <a:srgbClr val="F5CFFD"/>
                </a:solidFill>
              </a:rPr>
              <a:t>Links should be easy to use </a:t>
            </a:r>
            <a:r>
              <a:rPr lang="en-US" dirty="0"/>
              <a:t>(avoid multiple passwords)</a:t>
            </a:r>
          </a:p>
          <a:p>
            <a:endParaRPr lang="en-US" dirty="0"/>
          </a:p>
        </p:txBody>
      </p:sp>
    </p:spTree>
    <p:extLst>
      <p:ext uri="{BB962C8B-B14F-4D97-AF65-F5344CB8AC3E}">
        <p14:creationId xmlns:p14="http://schemas.microsoft.com/office/powerpoint/2010/main" val="3203526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13</a:t>
            </a:fld>
            <a:endParaRPr lang="en-US" sz="1200" dirty="0">
              <a:solidFill>
                <a:schemeClr val="bg1"/>
              </a:solidFill>
            </a:endParaRPr>
          </a:p>
        </p:txBody>
      </p:sp>
      <p:graphicFrame>
        <p:nvGraphicFramePr>
          <p:cNvPr id="12" name="Content Placeholder 11">
            <a:extLst>
              <a:ext uri="{FF2B5EF4-FFF2-40B4-BE49-F238E27FC236}">
                <a16:creationId xmlns:a16="http://schemas.microsoft.com/office/drawing/2014/main" id="{2E8129F9-0910-4EDD-7AD8-1CB3323D6099}"/>
              </a:ext>
            </a:extLst>
          </p:cNvPr>
          <p:cNvGraphicFramePr>
            <a:graphicFrameLocks noGrp="1"/>
          </p:cNvGraphicFramePr>
          <p:nvPr>
            <p:ph idx="1"/>
            <p:extLst>
              <p:ext uri="{D42A27DB-BD31-4B8C-83A1-F6EECF244321}">
                <p14:modId xmlns:p14="http://schemas.microsoft.com/office/powerpoint/2010/main" val="417295026"/>
              </p:ext>
            </p:extLst>
          </p:nvPr>
        </p:nvGraphicFramePr>
        <p:xfrm>
          <a:off x="736600" y="1543050"/>
          <a:ext cx="10845800" cy="4178300"/>
        </p:xfrm>
        <a:graphic>
          <a:graphicData uri="http://schemas.openxmlformats.org/drawingml/2006/chart">
            <c:chart xmlns:c="http://schemas.openxmlformats.org/drawingml/2006/chart" xmlns:r="http://schemas.openxmlformats.org/officeDocument/2006/relationships" r:id="rId4"/>
          </a:graphicData>
        </a:graphic>
      </p:graphicFrame>
      <p:cxnSp>
        <p:nvCxnSpPr>
          <p:cNvPr id="13" name="Straight Arrow Connector 12">
            <a:extLst>
              <a:ext uri="{FF2B5EF4-FFF2-40B4-BE49-F238E27FC236}">
                <a16:creationId xmlns:a16="http://schemas.microsoft.com/office/drawing/2014/main" id="{84AA0E21-08C6-1865-6572-EA21401B2DEA}"/>
              </a:ext>
            </a:extLst>
          </p:cNvPr>
          <p:cNvCxnSpPr>
            <a:cxnSpLocks/>
          </p:cNvCxnSpPr>
          <p:nvPr/>
        </p:nvCxnSpPr>
        <p:spPr>
          <a:xfrm flipV="1">
            <a:off x="2082800" y="2501900"/>
            <a:ext cx="6934200" cy="431800"/>
          </a:xfrm>
          <a:prstGeom prst="straightConnector1">
            <a:avLst/>
          </a:prstGeom>
          <a:ln w="254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4" name="Title 10">
            <a:extLst>
              <a:ext uri="{FF2B5EF4-FFF2-40B4-BE49-F238E27FC236}">
                <a16:creationId xmlns:a16="http://schemas.microsoft.com/office/drawing/2014/main" id="{C85E8028-D1B1-A114-72EE-D2F10D009B65}"/>
              </a:ext>
            </a:extLst>
          </p:cNvPr>
          <p:cNvSpPr>
            <a:spLocks noGrp="1"/>
          </p:cNvSpPr>
          <p:nvPr>
            <p:ph type="title"/>
          </p:nvPr>
        </p:nvSpPr>
        <p:spPr>
          <a:xfrm>
            <a:off x="609600" y="274638"/>
            <a:ext cx="10972800" cy="893762"/>
          </a:xfrm>
        </p:spPr>
        <p:txBody>
          <a:bodyPr>
            <a:normAutofit fontScale="90000"/>
          </a:bodyPr>
          <a:lstStyle/>
          <a:p>
            <a:br>
              <a:rPr lang="en-US" dirty="0"/>
            </a:br>
            <a:r>
              <a:rPr lang="en-US" dirty="0"/>
              <a:t>Supporting </a:t>
            </a:r>
            <a:r>
              <a:rPr lang="en-US" dirty="0">
                <a:solidFill>
                  <a:srgbClr val="FFFF00"/>
                </a:solidFill>
              </a:rPr>
              <a:t>data </a:t>
            </a:r>
            <a:r>
              <a:rPr lang="en-US" dirty="0"/>
              <a:t>(evidence/documents)</a:t>
            </a:r>
            <a:br>
              <a:rPr lang="en-US" dirty="0">
                <a:solidFill>
                  <a:srgbClr val="FFFF00"/>
                </a:solidFill>
              </a:rPr>
            </a:br>
            <a:endParaRPr lang="en-US" dirty="0">
              <a:solidFill>
                <a:srgbClr val="FFFF00"/>
              </a:solidFill>
            </a:endParaRPr>
          </a:p>
        </p:txBody>
      </p:sp>
      <p:sp>
        <p:nvSpPr>
          <p:cNvPr id="22" name="TextBox 21">
            <a:extLst>
              <a:ext uri="{FF2B5EF4-FFF2-40B4-BE49-F238E27FC236}">
                <a16:creationId xmlns:a16="http://schemas.microsoft.com/office/drawing/2014/main" id="{7436E878-9C28-53F9-A9D6-FF4AE6036A99}"/>
              </a:ext>
            </a:extLst>
          </p:cNvPr>
          <p:cNvSpPr txBox="1"/>
          <p:nvPr/>
        </p:nvSpPr>
        <p:spPr>
          <a:xfrm>
            <a:off x="8851900" y="1318142"/>
            <a:ext cx="2396197" cy="783193"/>
          </a:xfrm>
          <a:prstGeom prst="roundRect">
            <a:avLst/>
          </a:prstGeom>
          <a:solidFill>
            <a:schemeClr val="accent2">
              <a:lumMod val="60000"/>
              <a:lumOff val="4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algn="ctr"/>
            <a:r>
              <a:rPr lang="en-US" sz="2000" b="1" dirty="0">
                <a:solidFill>
                  <a:srgbClr val="002060"/>
                </a:solidFill>
              </a:rPr>
              <a:t>How many years should we cover?</a:t>
            </a:r>
          </a:p>
        </p:txBody>
      </p:sp>
    </p:spTree>
    <p:extLst>
      <p:ext uri="{BB962C8B-B14F-4D97-AF65-F5344CB8AC3E}">
        <p14:creationId xmlns:p14="http://schemas.microsoft.com/office/powerpoint/2010/main" val="3083635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14</a:t>
            </a:fld>
            <a:endParaRPr lang="en-US" sz="1200" dirty="0">
              <a:solidFill>
                <a:schemeClr val="bg1"/>
              </a:solidFill>
            </a:endParaRPr>
          </a:p>
        </p:txBody>
      </p:sp>
      <p:sp>
        <p:nvSpPr>
          <p:cNvPr id="14" name="Title 10">
            <a:extLst>
              <a:ext uri="{FF2B5EF4-FFF2-40B4-BE49-F238E27FC236}">
                <a16:creationId xmlns:a16="http://schemas.microsoft.com/office/drawing/2014/main" id="{C85E8028-D1B1-A114-72EE-D2F10D009B65}"/>
              </a:ext>
            </a:extLst>
          </p:cNvPr>
          <p:cNvSpPr>
            <a:spLocks noGrp="1"/>
          </p:cNvSpPr>
          <p:nvPr>
            <p:ph type="title"/>
          </p:nvPr>
        </p:nvSpPr>
        <p:spPr>
          <a:xfrm>
            <a:off x="901294" y="1397059"/>
            <a:ext cx="3099653" cy="4134064"/>
          </a:xfrm>
          <a:ln w="76200">
            <a:solidFill>
              <a:schemeClr val="accent2">
                <a:lumMod val="60000"/>
                <a:lumOff val="40000"/>
              </a:schemeClr>
            </a:solidFill>
          </a:ln>
        </p:spPr>
        <p:txBody>
          <a:bodyPr>
            <a:normAutofit/>
          </a:bodyPr>
          <a:lstStyle/>
          <a:p>
            <a:r>
              <a:rPr lang="en-US" sz="2800" u="sng" dirty="0"/>
              <a:t>Note</a:t>
            </a:r>
            <a:br>
              <a:rPr lang="en-US" sz="2800" dirty="0"/>
            </a:br>
            <a:r>
              <a:rPr lang="en-US" sz="2800" dirty="0">
                <a:solidFill>
                  <a:schemeClr val="accent2">
                    <a:lumMod val="40000"/>
                    <a:lumOff val="60000"/>
                  </a:schemeClr>
                </a:solidFill>
              </a:rPr>
              <a:t>“Guidelines for Understanding Standard 10.3 on Finances”</a:t>
            </a:r>
            <a:br>
              <a:rPr lang="en-US" sz="2800" dirty="0"/>
            </a:br>
            <a:r>
              <a:rPr lang="en-US" sz="2800" dirty="0"/>
              <a:t>on </a:t>
            </a:r>
            <a:r>
              <a:rPr lang="en-US" sz="2800" dirty="0">
                <a:solidFill>
                  <a:srgbClr val="FFFF00"/>
                </a:solidFill>
              </a:rPr>
              <a:t>ats.edu web page &gt; Petitions/Notifications/Guidelines</a:t>
            </a:r>
          </a:p>
        </p:txBody>
      </p:sp>
      <p:pic>
        <p:nvPicPr>
          <p:cNvPr id="8" name="Content Placeholder 7" descr="Text&#10;&#10;Description automatically generated">
            <a:extLst>
              <a:ext uri="{FF2B5EF4-FFF2-40B4-BE49-F238E27FC236}">
                <a16:creationId xmlns:a16="http://schemas.microsoft.com/office/drawing/2014/main" id="{EA27849C-2F60-480E-813B-BDADC9F5CFD7}"/>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006516" y="274638"/>
            <a:ext cx="5609467" cy="7259310"/>
          </a:xfrm>
        </p:spPr>
      </p:pic>
      <p:sp>
        <p:nvSpPr>
          <p:cNvPr id="22" name="TextBox 21">
            <a:extLst>
              <a:ext uri="{FF2B5EF4-FFF2-40B4-BE49-F238E27FC236}">
                <a16:creationId xmlns:a16="http://schemas.microsoft.com/office/drawing/2014/main" id="{7436E878-9C28-53F9-A9D6-FF4AE6036A99}"/>
              </a:ext>
            </a:extLst>
          </p:cNvPr>
          <p:cNvSpPr txBox="1"/>
          <p:nvPr/>
        </p:nvSpPr>
        <p:spPr>
          <a:xfrm>
            <a:off x="193833" y="767149"/>
            <a:ext cx="2231097" cy="783193"/>
          </a:xfrm>
          <a:prstGeom prst="roundRect">
            <a:avLst/>
          </a:prstGeom>
          <a:solidFill>
            <a:schemeClr val="accent2">
              <a:lumMod val="60000"/>
              <a:lumOff val="4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algn="ctr"/>
            <a:r>
              <a:rPr lang="en-US" sz="2000" b="1" dirty="0">
                <a:solidFill>
                  <a:srgbClr val="002060"/>
                </a:solidFill>
              </a:rPr>
              <a:t>How many years should we cover?</a:t>
            </a:r>
          </a:p>
        </p:txBody>
      </p:sp>
      <p:pic>
        <p:nvPicPr>
          <p:cNvPr id="12" name="Graphic 11" descr="Lightbulb with solid fill">
            <a:extLst>
              <a:ext uri="{FF2B5EF4-FFF2-40B4-BE49-F238E27FC236}">
                <a16:creationId xmlns:a16="http://schemas.microsoft.com/office/drawing/2014/main" id="{A00CDD58-8183-358F-FCDB-374574307AA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00947" y="180197"/>
            <a:ext cx="914400" cy="914400"/>
          </a:xfrm>
          <a:prstGeom prst="rect">
            <a:avLst/>
          </a:prstGeom>
        </p:spPr>
      </p:pic>
    </p:spTree>
    <p:extLst>
      <p:ext uri="{BB962C8B-B14F-4D97-AF65-F5344CB8AC3E}">
        <p14:creationId xmlns:p14="http://schemas.microsoft.com/office/powerpoint/2010/main" val="1865201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15</a:t>
            </a:fld>
            <a:endParaRPr lang="en-US" sz="1200" dirty="0">
              <a:solidFill>
                <a:schemeClr val="bg1"/>
              </a:solidFill>
            </a:endParaRPr>
          </a:p>
        </p:txBody>
      </p:sp>
      <p:cxnSp>
        <p:nvCxnSpPr>
          <p:cNvPr id="13" name="Straight Arrow Connector 12">
            <a:extLst>
              <a:ext uri="{FF2B5EF4-FFF2-40B4-BE49-F238E27FC236}">
                <a16:creationId xmlns:a16="http://schemas.microsoft.com/office/drawing/2014/main" id="{84AA0E21-08C6-1865-6572-EA21401B2DEA}"/>
              </a:ext>
            </a:extLst>
          </p:cNvPr>
          <p:cNvCxnSpPr>
            <a:cxnSpLocks/>
          </p:cNvCxnSpPr>
          <p:nvPr/>
        </p:nvCxnSpPr>
        <p:spPr>
          <a:xfrm flipV="1">
            <a:off x="3504452" y="3897377"/>
            <a:ext cx="2145116" cy="1087841"/>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11DAB458-85E6-852B-9DC9-B06AF1D1DC04}"/>
              </a:ext>
            </a:extLst>
          </p:cNvPr>
          <p:cNvSpPr>
            <a:spLocks noGrp="1"/>
          </p:cNvSpPr>
          <p:nvPr>
            <p:ph idx="1"/>
          </p:nvPr>
        </p:nvSpPr>
        <p:spPr>
          <a:xfrm>
            <a:off x="609600" y="2078916"/>
            <a:ext cx="10972800" cy="4106864"/>
          </a:xfrm>
        </p:spPr>
        <p:txBody>
          <a:bodyPr/>
          <a:lstStyle/>
          <a:p>
            <a:pPr marL="2290763" indent="-1776413">
              <a:spcBef>
                <a:spcPts val="1800"/>
              </a:spcBef>
              <a:buNone/>
              <a:tabLst>
                <a:tab pos="2290763" algn="l"/>
                <a:tab pos="2343150" algn="l"/>
              </a:tabLst>
            </a:pPr>
            <a:r>
              <a:rPr lang="en-US" sz="3200" b="1" dirty="0">
                <a:solidFill>
                  <a:srgbClr val="FF0000"/>
                </a:solidFill>
              </a:rPr>
              <a:t>Weak report:</a:t>
            </a:r>
            <a:r>
              <a:rPr lang="en-US" sz="3200" b="1" i="1" dirty="0"/>
              <a:t> </a:t>
            </a:r>
            <a:r>
              <a:rPr lang="en-US" sz="3200" i="1" dirty="0"/>
              <a:t>“Most of our MDiv students are placed.”</a:t>
            </a:r>
          </a:p>
          <a:p>
            <a:pPr marL="2290763" indent="-1776413">
              <a:buNone/>
              <a:tabLst>
                <a:tab pos="2290763" algn="l"/>
                <a:tab pos="2343150" algn="l"/>
              </a:tabLst>
            </a:pPr>
            <a:endParaRPr lang="en-US" sz="1600" b="1" i="1" dirty="0"/>
          </a:p>
          <a:p>
            <a:pPr marL="2228850" indent="-1714500">
              <a:buNone/>
              <a:tabLst>
                <a:tab pos="2228850" algn="l"/>
              </a:tabLst>
            </a:pPr>
            <a:r>
              <a:rPr lang="en-US" sz="3200" b="1" dirty="0">
                <a:solidFill>
                  <a:srgbClr val="00B050"/>
                </a:solidFill>
              </a:rPr>
              <a:t>Good</a:t>
            </a:r>
            <a:r>
              <a:rPr lang="en-US" sz="3200" dirty="0">
                <a:solidFill>
                  <a:srgbClr val="00B050"/>
                </a:solidFill>
              </a:rPr>
              <a:t> </a:t>
            </a:r>
            <a:r>
              <a:rPr lang="en-US" sz="3200" b="1" dirty="0">
                <a:solidFill>
                  <a:srgbClr val="00B050"/>
                </a:solidFill>
              </a:rPr>
              <a:t>report:</a:t>
            </a:r>
            <a:r>
              <a:rPr lang="en-US" sz="3200" dirty="0"/>
              <a:t>	</a:t>
            </a:r>
            <a:r>
              <a:rPr lang="en-US" sz="3200" i="1" dirty="0"/>
              <a:t>“Over the last five years our MDiv graduates have averaged a 90% placement rate, with a steady increase each year, as Table 4.1 shows.”  </a:t>
            </a:r>
          </a:p>
          <a:p>
            <a:endParaRPr lang="en-US" dirty="0"/>
          </a:p>
        </p:txBody>
      </p:sp>
      <p:sp>
        <p:nvSpPr>
          <p:cNvPr id="14" name="TextBox 13">
            <a:extLst>
              <a:ext uri="{FF2B5EF4-FFF2-40B4-BE49-F238E27FC236}">
                <a16:creationId xmlns:a16="http://schemas.microsoft.com/office/drawing/2014/main" id="{10B01160-AC8B-9EF7-7CC4-1D77D5714396}"/>
              </a:ext>
            </a:extLst>
          </p:cNvPr>
          <p:cNvSpPr txBox="1"/>
          <p:nvPr/>
        </p:nvSpPr>
        <p:spPr>
          <a:xfrm>
            <a:off x="1062318" y="4923874"/>
            <a:ext cx="4719917" cy="954107"/>
          </a:xfrm>
          <a:prstGeom prst="rect">
            <a:avLst/>
          </a:prstGeom>
          <a:solidFill>
            <a:srgbClr val="00B050"/>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algn="ctr"/>
            <a:r>
              <a:rPr lang="en-US" sz="2800" b="1" dirty="0">
                <a:solidFill>
                  <a:srgbClr val="FFC000"/>
                </a:solidFill>
              </a:rPr>
              <a:t>A benchmark against other peers would be helpful here</a:t>
            </a:r>
          </a:p>
        </p:txBody>
      </p:sp>
      <p:sp>
        <p:nvSpPr>
          <p:cNvPr id="15" name="Oval 14">
            <a:extLst>
              <a:ext uri="{FF2B5EF4-FFF2-40B4-BE49-F238E27FC236}">
                <a16:creationId xmlns:a16="http://schemas.microsoft.com/office/drawing/2014/main" id="{7995C8C8-6F09-D442-567E-DA2BB756BF1F}"/>
              </a:ext>
            </a:extLst>
          </p:cNvPr>
          <p:cNvSpPr/>
          <p:nvPr/>
        </p:nvSpPr>
        <p:spPr>
          <a:xfrm>
            <a:off x="6375400" y="3904406"/>
            <a:ext cx="1968500" cy="625897"/>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0">
            <a:extLst>
              <a:ext uri="{FF2B5EF4-FFF2-40B4-BE49-F238E27FC236}">
                <a16:creationId xmlns:a16="http://schemas.microsoft.com/office/drawing/2014/main" id="{14EAA93E-9E72-506C-2249-C16EA5A9301B}"/>
              </a:ext>
            </a:extLst>
          </p:cNvPr>
          <p:cNvSpPr>
            <a:spLocks noGrp="1"/>
          </p:cNvSpPr>
          <p:nvPr>
            <p:ph type="title"/>
          </p:nvPr>
        </p:nvSpPr>
        <p:spPr>
          <a:xfrm>
            <a:off x="609600" y="274638"/>
            <a:ext cx="10972800" cy="893762"/>
          </a:xfrm>
        </p:spPr>
        <p:txBody>
          <a:bodyPr>
            <a:normAutofit fontScale="90000"/>
          </a:bodyPr>
          <a:lstStyle/>
          <a:p>
            <a:br>
              <a:rPr lang="en-US" dirty="0"/>
            </a:br>
            <a:r>
              <a:rPr lang="en-US" dirty="0"/>
              <a:t>Supporting </a:t>
            </a:r>
            <a:r>
              <a:rPr lang="en-US" dirty="0">
                <a:solidFill>
                  <a:srgbClr val="FFFF00"/>
                </a:solidFill>
              </a:rPr>
              <a:t>data </a:t>
            </a:r>
            <a:r>
              <a:rPr lang="en-US" dirty="0"/>
              <a:t>(evidence/documents)</a:t>
            </a:r>
            <a:br>
              <a:rPr lang="en-US" dirty="0">
                <a:solidFill>
                  <a:srgbClr val="FFFF00"/>
                </a:solidFill>
              </a:rPr>
            </a:br>
            <a:endParaRPr lang="en-US" dirty="0">
              <a:solidFill>
                <a:srgbClr val="FFFF00"/>
              </a:solidFill>
            </a:endParaRPr>
          </a:p>
        </p:txBody>
      </p:sp>
    </p:spTree>
    <p:extLst>
      <p:ext uri="{BB962C8B-B14F-4D97-AF65-F5344CB8AC3E}">
        <p14:creationId xmlns:p14="http://schemas.microsoft.com/office/powerpoint/2010/main" val="3069773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16</a:t>
            </a:fld>
            <a:endParaRPr lang="en-US" sz="1200" dirty="0">
              <a:solidFill>
                <a:schemeClr val="bg1"/>
              </a:solidFill>
            </a:endParaRPr>
          </a:p>
        </p:txBody>
      </p:sp>
      <p:sp>
        <p:nvSpPr>
          <p:cNvPr id="11" name="Title 10">
            <a:extLst>
              <a:ext uri="{FF2B5EF4-FFF2-40B4-BE49-F238E27FC236}">
                <a16:creationId xmlns:a16="http://schemas.microsoft.com/office/drawing/2014/main" id="{74783134-5543-65BE-D489-5B44B9089DE2}"/>
              </a:ext>
            </a:extLst>
          </p:cNvPr>
          <p:cNvSpPr>
            <a:spLocks noGrp="1"/>
          </p:cNvSpPr>
          <p:nvPr>
            <p:ph type="title"/>
          </p:nvPr>
        </p:nvSpPr>
        <p:spPr/>
        <p:txBody>
          <a:bodyPr>
            <a:normAutofit/>
          </a:bodyPr>
          <a:lstStyle/>
          <a:p>
            <a:r>
              <a:rPr lang="en-US" dirty="0">
                <a:solidFill>
                  <a:srgbClr val="FFFF00"/>
                </a:solidFill>
              </a:rPr>
              <a:t>(3) Evaluation </a:t>
            </a:r>
            <a:r>
              <a:rPr lang="en-US" dirty="0"/>
              <a:t>of data </a:t>
            </a:r>
            <a:r>
              <a:rPr lang="en-US" sz="2800" dirty="0"/>
              <a:t>[objectively &amp; honestly] </a:t>
            </a:r>
            <a:endParaRPr lang="en-US" sz="2800" dirty="0">
              <a:solidFill>
                <a:srgbClr val="FFFF00"/>
              </a:solidFill>
            </a:endParaRPr>
          </a:p>
        </p:txBody>
      </p:sp>
      <p:sp>
        <p:nvSpPr>
          <p:cNvPr id="6" name="Content Placeholder 5">
            <a:extLst>
              <a:ext uri="{FF2B5EF4-FFF2-40B4-BE49-F238E27FC236}">
                <a16:creationId xmlns:a16="http://schemas.microsoft.com/office/drawing/2014/main" id="{C7045D54-0970-F1E4-F2BC-B8B0D6B0D6CC}"/>
              </a:ext>
            </a:extLst>
          </p:cNvPr>
          <p:cNvSpPr>
            <a:spLocks noGrp="1"/>
          </p:cNvSpPr>
          <p:nvPr>
            <p:ph idx="1"/>
          </p:nvPr>
        </p:nvSpPr>
        <p:spPr>
          <a:xfrm>
            <a:off x="609600" y="1600201"/>
            <a:ext cx="11363660" cy="4525963"/>
          </a:xfrm>
        </p:spPr>
        <p:txBody>
          <a:bodyPr/>
          <a:lstStyle/>
          <a:p>
            <a:r>
              <a:rPr lang="en-US" dirty="0"/>
              <a:t>When the whole nation had finished crossing the Jordan . . . Joshua set up at Gilgal the twelve stones they had taken out of the Jordan. He said to the Israelites, “In the future when your descendants ask their parents, </a:t>
            </a:r>
            <a:r>
              <a:rPr lang="en-US" b="1" dirty="0">
                <a:solidFill>
                  <a:srgbClr val="FFC000"/>
                </a:solidFill>
              </a:rPr>
              <a:t>‘What do these stones mean?’</a:t>
            </a:r>
            <a:r>
              <a:rPr lang="en-US" dirty="0"/>
              <a:t> tell them, ‘Israel crossed the Jordan on dry ground.’” (Joshua 4)</a:t>
            </a:r>
          </a:p>
          <a:p>
            <a:endParaRPr lang="en-US" dirty="0"/>
          </a:p>
          <a:p>
            <a:r>
              <a:rPr lang="en-US" dirty="0"/>
              <a:t>Tell (the story) of </a:t>
            </a:r>
            <a:r>
              <a:rPr lang="en-US" b="1" dirty="0">
                <a:solidFill>
                  <a:srgbClr val="FFC000"/>
                </a:solidFill>
              </a:rPr>
              <a:t>what the supporting data means to the school!</a:t>
            </a:r>
          </a:p>
          <a:p>
            <a:r>
              <a:rPr lang="en-US" b="1" dirty="0">
                <a:solidFill>
                  <a:schemeClr val="accent6">
                    <a:lumMod val="75000"/>
                  </a:schemeClr>
                </a:solidFill>
              </a:rPr>
              <a:t>So what???  What can the school </a:t>
            </a:r>
            <a:r>
              <a:rPr lang="en-US" b="1" i="1" dirty="0">
                <a:solidFill>
                  <a:schemeClr val="accent6">
                    <a:lumMod val="75000"/>
                  </a:schemeClr>
                </a:solidFill>
              </a:rPr>
              <a:t>learn</a:t>
            </a:r>
            <a:r>
              <a:rPr lang="en-US" b="1" dirty="0">
                <a:solidFill>
                  <a:schemeClr val="accent6">
                    <a:lumMod val="75000"/>
                  </a:schemeClr>
                </a:solidFill>
              </a:rPr>
              <a:t> from the data??</a:t>
            </a:r>
          </a:p>
        </p:txBody>
      </p:sp>
    </p:spTree>
    <p:extLst>
      <p:ext uri="{BB962C8B-B14F-4D97-AF65-F5344CB8AC3E}">
        <p14:creationId xmlns:p14="http://schemas.microsoft.com/office/powerpoint/2010/main" val="4179397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17</a:t>
            </a:fld>
            <a:endParaRPr lang="en-US" sz="1200" dirty="0">
              <a:solidFill>
                <a:schemeClr val="bg1"/>
              </a:solidFill>
            </a:endParaRPr>
          </a:p>
        </p:txBody>
      </p:sp>
      <p:sp>
        <p:nvSpPr>
          <p:cNvPr id="11" name="Title 10">
            <a:extLst>
              <a:ext uri="{FF2B5EF4-FFF2-40B4-BE49-F238E27FC236}">
                <a16:creationId xmlns:a16="http://schemas.microsoft.com/office/drawing/2014/main" id="{74783134-5543-65BE-D489-5B44B9089DE2}"/>
              </a:ext>
            </a:extLst>
          </p:cNvPr>
          <p:cNvSpPr>
            <a:spLocks noGrp="1"/>
          </p:cNvSpPr>
          <p:nvPr>
            <p:ph type="title"/>
          </p:nvPr>
        </p:nvSpPr>
        <p:spPr/>
        <p:txBody>
          <a:bodyPr>
            <a:normAutofit/>
          </a:bodyPr>
          <a:lstStyle/>
          <a:p>
            <a:r>
              <a:rPr lang="en-US" dirty="0">
                <a:solidFill>
                  <a:srgbClr val="FFFF00"/>
                </a:solidFill>
              </a:rPr>
              <a:t>Evaluation</a:t>
            </a:r>
            <a:r>
              <a:rPr lang="en-US" dirty="0"/>
              <a:t> of data </a:t>
            </a:r>
            <a:r>
              <a:rPr lang="en-US" sz="2800" dirty="0"/>
              <a:t>[objectively &amp; honestly] </a:t>
            </a:r>
            <a:endParaRPr lang="en-US" sz="2800" dirty="0">
              <a:solidFill>
                <a:srgbClr val="FFFF00"/>
              </a:solidFill>
            </a:endParaRPr>
          </a:p>
        </p:txBody>
      </p:sp>
      <p:sp>
        <p:nvSpPr>
          <p:cNvPr id="6" name="Content Placeholder 5">
            <a:extLst>
              <a:ext uri="{FF2B5EF4-FFF2-40B4-BE49-F238E27FC236}">
                <a16:creationId xmlns:a16="http://schemas.microsoft.com/office/drawing/2014/main" id="{C7045D54-0970-F1E4-F2BC-B8B0D6B0D6CC}"/>
              </a:ext>
            </a:extLst>
          </p:cNvPr>
          <p:cNvSpPr>
            <a:spLocks noGrp="1"/>
          </p:cNvSpPr>
          <p:nvPr>
            <p:ph idx="1"/>
          </p:nvPr>
        </p:nvSpPr>
        <p:spPr>
          <a:xfrm>
            <a:off x="304800" y="1657735"/>
            <a:ext cx="11518900" cy="4468429"/>
          </a:xfrm>
        </p:spPr>
        <p:txBody>
          <a:bodyPr>
            <a:normAutofit/>
          </a:bodyPr>
          <a:lstStyle/>
          <a:p>
            <a:pPr marL="857250" indent="-457200">
              <a:tabLst>
                <a:tab pos="2116138" algn="l"/>
              </a:tabLst>
            </a:pPr>
            <a:r>
              <a:rPr lang="en-US" sz="3200" b="1" dirty="0">
                <a:solidFill>
                  <a:srgbClr val="FF0000"/>
                </a:solidFill>
              </a:rPr>
              <a:t>Weak report: </a:t>
            </a:r>
            <a:r>
              <a:rPr lang="en-US" sz="3200" i="1" dirty="0"/>
              <a:t>“We try hard not to spend more than we take in.”</a:t>
            </a:r>
          </a:p>
          <a:p>
            <a:pPr marL="857250" indent="-457200">
              <a:tabLst>
                <a:tab pos="2116138" algn="l"/>
              </a:tabLst>
            </a:pPr>
            <a:endParaRPr lang="en-US" sz="3200" b="1" dirty="0">
              <a:solidFill>
                <a:srgbClr val="00B050"/>
              </a:solidFill>
            </a:endParaRPr>
          </a:p>
          <a:p>
            <a:pPr marL="857250" indent="-457200">
              <a:tabLst>
                <a:tab pos="2116138" algn="l"/>
              </a:tabLst>
            </a:pPr>
            <a:r>
              <a:rPr lang="en-US" sz="3200" b="1" dirty="0">
                <a:solidFill>
                  <a:srgbClr val="00B050"/>
                </a:solidFill>
              </a:rPr>
              <a:t>Good</a:t>
            </a:r>
            <a:r>
              <a:rPr lang="en-US" sz="3200" dirty="0">
                <a:solidFill>
                  <a:srgbClr val="00B050"/>
                </a:solidFill>
              </a:rPr>
              <a:t> </a:t>
            </a:r>
            <a:r>
              <a:rPr lang="en-US" sz="3200" b="1" dirty="0">
                <a:solidFill>
                  <a:srgbClr val="00B050"/>
                </a:solidFill>
              </a:rPr>
              <a:t>report: </a:t>
            </a:r>
            <a:r>
              <a:rPr lang="en-US" sz="3200" i="1" dirty="0"/>
              <a:t>“The seminary has balanced its budget four of the last five years, as Table 8.6 below demonstrates. The deficit of $74,892 in FY24 represented only a 2.5% overage due to an </a:t>
            </a:r>
            <a:r>
              <a:rPr lang="en-US" sz="3200" i="1" u="sng" dirty="0"/>
              <a:t>unexpected need to replace a furnace</a:t>
            </a:r>
            <a:r>
              <a:rPr lang="en-US" sz="3200" i="1" dirty="0"/>
              <a:t>. We have </a:t>
            </a:r>
            <a:r>
              <a:rPr lang="en-US" sz="3200" i="1" u="sng" dirty="0"/>
              <a:t>since established a ‘contingency fund’</a:t>
            </a:r>
            <a:r>
              <a:rPr lang="en-US" sz="3200" i="1" dirty="0"/>
              <a:t> for such emergencies, with a line-item budget of $50,000 per year.”</a:t>
            </a:r>
          </a:p>
          <a:p>
            <a:endParaRPr lang="en-US" i="1" dirty="0"/>
          </a:p>
        </p:txBody>
      </p:sp>
    </p:spTree>
    <p:extLst>
      <p:ext uri="{BB962C8B-B14F-4D97-AF65-F5344CB8AC3E}">
        <p14:creationId xmlns:p14="http://schemas.microsoft.com/office/powerpoint/2010/main" val="2330996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18</a:t>
            </a:fld>
            <a:endParaRPr lang="en-US" sz="1200" dirty="0">
              <a:solidFill>
                <a:schemeClr val="bg1"/>
              </a:solidFill>
            </a:endParaRPr>
          </a:p>
        </p:txBody>
      </p:sp>
      <p:sp>
        <p:nvSpPr>
          <p:cNvPr id="6" name="Content Placeholder 5">
            <a:extLst>
              <a:ext uri="{FF2B5EF4-FFF2-40B4-BE49-F238E27FC236}">
                <a16:creationId xmlns:a16="http://schemas.microsoft.com/office/drawing/2014/main" id="{C7045D54-0970-F1E4-F2BC-B8B0D6B0D6CC}"/>
              </a:ext>
            </a:extLst>
          </p:cNvPr>
          <p:cNvSpPr>
            <a:spLocks noGrp="1"/>
          </p:cNvSpPr>
          <p:nvPr>
            <p:ph idx="1"/>
          </p:nvPr>
        </p:nvSpPr>
        <p:spPr>
          <a:xfrm>
            <a:off x="0" y="1600201"/>
            <a:ext cx="11973260" cy="4525963"/>
          </a:xfrm>
        </p:spPr>
        <p:txBody>
          <a:bodyPr>
            <a:normAutofit lnSpcReduction="10000"/>
          </a:bodyPr>
          <a:lstStyle/>
          <a:p>
            <a:pPr marL="822960" indent="-457200">
              <a:lnSpc>
                <a:spcPct val="120000"/>
              </a:lnSpc>
              <a:spcBef>
                <a:spcPts val="0"/>
              </a:spcBef>
              <a:spcAft>
                <a:spcPts val="600"/>
              </a:spcAft>
              <a:tabLst>
                <a:tab pos="2290763" algn="l"/>
                <a:tab pos="2343150" algn="l"/>
              </a:tabLst>
            </a:pPr>
            <a:r>
              <a:rPr lang="en-US" sz="3200" b="1" dirty="0">
                <a:solidFill>
                  <a:srgbClr val="FF0000"/>
                </a:solidFill>
              </a:rPr>
              <a:t>Weak report: </a:t>
            </a:r>
            <a:r>
              <a:rPr lang="en-US" sz="3200" i="1" dirty="0"/>
              <a:t>“Morale on campus is much better.”</a:t>
            </a:r>
          </a:p>
          <a:p>
            <a:pPr marL="822960" indent="-457200">
              <a:lnSpc>
                <a:spcPct val="120000"/>
              </a:lnSpc>
              <a:spcBef>
                <a:spcPts val="0"/>
              </a:spcBef>
              <a:spcAft>
                <a:spcPts val="600"/>
              </a:spcAft>
              <a:tabLst>
                <a:tab pos="2290763" algn="l"/>
                <a:tab pos="2343150" algn="l"/>
              </a:tabLst>
            </a:pPr>
            <a:endParaRPr lang="en-US" sz="1600" b="1" i="1" dirty="0"/>
          </a:p>
          <a:p>
            <a:pPr marL="822960" indent="-457200">
              <a:spcBef>
                <a:spcPts val="0"/>
              </a:spcBef>
              <a:tabLst>
                <a:tab pos="2228850" algn="l"/>
              </a:tabLst>
            </a:pPr>
            <a:r>
              <a:rPr lang="en-US" sz="3200" b="1" dirty="0">
                <a:solidFill>
                  <a:srgbClr val="00B050"/>
                </a:solidFill>
              </a:rPr>
              <a:t>Good</a:t>
            </a:r>
            <a:r>
              <a:rPr lang="en-US" sz="3200" dirty="0">
                <a:solidFill>
                  <a:srgbClr val="00B050"/>
                </a:solidFill>
              </a:rPr>
              <a:t> </a:t>
            </a:r>
            <a:r>
              <a:rPr lang="en-US" sz="3200" b="1" dirty="0">
                <a:solidFill>
                  <a:srgbClr val="00B050"/>
                </a:solidFill>
              </a:rPr>
              <a:t>report: </a:t>
            </a:r>
            <a:r>
              <a:rPr lang="en-US" sz="3200" i="1" dirty="0"/>
              <a:t>“Three years ago faculty morale hit a low point when a doctrinal controversy led to the dismissal of a popular professor. The seminary followed its procedures (documented in our personnel files), but it was a very difficult time. Since then, the board and administration have worked hard to rebuild unity, with significant success—as noted in the recent faculty survey (see </a:t>
            </a:r>
            <a:r>
              <a:rPr lang="en-US" sz="3200" b="1" i="1" u="sng" dirty="0">
                <a:solidFill>
                  <a:schemeClr val="accent1"/>
                </a:solidFill>
              </a:rPr>
              <a:t>2025 Faculty Survey</a:t>
            </a:r>
            <a:r>
              <a:rPr lang="en-US" sz="3200" i="1" dirty="0"/>
              <a:t>, item #8).”  </a:t>
            </a:r>
          </a:p>
          <a:p>
            <a:pPr marL="822960">
              <a:spcBef>
                <a:spcPts val="0"/>
              </a:spcBef>
            </a:pPr>
            <a:endParaRPr lang="en-US" dirty="0"/>
          </a:p>
        </p:txBody>
      </p:sp>
      <p:sp>
        <p:nvSpPr>
          <p:cNvPr id="12" name="Title 10">
            <a:extLst>
              <a:ext uri="{FF2B5EF4-FFF2-40B4-BE49-F238E27FC236}">
                <a16:creationId xmlns:a16="http://schemas.microsoft.com/office/drawing/2014/main" id="{639525E5-E3E4-0E4B-FAA5-C501B5C65528}"/>
              </a:ext>
            </a:extLst>
          </p:cNvPr>
          <p:cNvSpPr txBox="1">
            <a:spLocks/>
          </p:cNvSpPr>
          <p:nvPr/>
        </p:nvSpPr>
        <p:spPr>
          <a:xfrm>
            <a:off x="868853" y="284613"/>
            <a:ext cx="10972800" cy="92825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bg1"/>
                </a:solidFill>
                <a:latin typeface="Optima LT Std" pitchFamily="34" charset="0"/>
                <a:ea typeface="+mj-ea"/>
                <a:cs typeface="+mj-cs"/>
              </a:defRPr>
            </a:lvl1pPr>
          </a:lstStyle>
          <a:p>
            <a:r>
              <a:rPr lang="en-US" dirty="0">
                <a:solidFill>
                  <a:srgbClr val="FFFF00"/>
                </a:solidFill>
              </a:rPr>
              <a:t>Evaluation</a:t>
            </a:r>
            <a:r>
              <a:rPr lang="en-US" dirty="0"/>
              <a:t> of data </a:t>
            </a:r>
            <a:r>
              <a:rPr lang="en-US" sz="2800" dirty="0"/>
              <a:t>[objectively &amp; honestly] </a:t>
            </a:r>
            <a:endParaRPr lang="en-US" sz="2800" dirty="0">
              <a:solidFill>
                <a:srgbClr val="FFFF00"/>
              </a:solidFill>
            </a:endParaRPr>
          </a:p>
        </p:txBody>
      </p:sp>
      <p:sp>
        <p:nvSpPr>
          <p:cNvPr id="8" name="Rectangle: Rounded Corners 7">
            <a:extLst>
              <a:ext uri="{FF2B5EF4-FFF2-40B4-BE49-F238E27FC236}">
                <a16:creationId xmlns:a16="http://schemas.microsoft.com/office/drawing/2014/main" id="{B71A9F57-67AB-D5A4-7BE8-67239BFF3515}"/>
              </a:ext>
            </a:extLst>
          </p:cNvPr>
          <p:cNvSpPr/>
          <p:nvPr/>
        </p:nvSpPr>
        <p:spPr>
          <a:xfrm>
            <a:off x="9268160" y="1212872"/>
            <a:ext cx="2705100" cy="1187428"/>
          </a:xfrm>
          <a:prstGeom prst="roundRect">
            <a:avLst/>
          </a:prstGeom>
          <a:solidFill>
            <a:srgbClr val="FFD5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What about dissent?</a:t>
            </a:r>
          </a:p>
          <a:p>
            <a:pPr algn="ctr"/>
            <a:r>
              <a:rPr lang="en-US" sz="2400" b="1" dirty="0">
                <a:solidFill>
                  <a:schemeClr val="tx1"/>
                </a:solidFill>
              </a:rPr>
              <a:t>A minority report?</a:t>
            </a:r>
          </a:p>
        </p:txBody>
      </p:sp>
    </p:spTree>
    <p:extLst>
      <p:ext uri="{BB962C8B-B14F-4D97-AF65-F5344CB8AC3E}">
        <p14:creationId xmlns:p14="http://schemas.microsoft.com/office/powerpoint/2010/main" val="2645229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19</a:t>
            </a:fld>
            <a:endParaRPr lang="en-US" sz="1200" dirty="0">
              <a:solidFill>
                <a:schemeClr val="bg1"/>
              </a:solidFill>
            </a:endParaRPr>
          </a:p>
        </p:txBody>
      </p:sp>
      <p:sp>
        <p:nvSpPr>
          <p:cNvPr id="11" name="Title 10">
            <a:extLst>
              <a:ext uri="{FF2B5EF4-FFF2-40B4-BE49-F238E27FC236}">
                <a16:creationId xmlns:a16="http://schemas.microsoft.com/office/drawing/2014/main" id="{74783134-5543-65BE-D489-5B44B9089DE2}"/>
              </a:ext>
            </a:extLst>
          </p:cNvPr>
          <p:cNvSpPr>
            <a:spLocks noGrp="1"/>
          </p:cNvSpPr>
          <p:nvPr>
            <p:ph type="title"/>
          </p:nvPr>
        </p:nvSpPr>
        <p:spPr/>
        <p:txBody>
          <a:bodyPr>
            <a:normAutofit fontScale="90000"/>
          </a:bodyPr>
          <a:lstStyle/>
          <a:p>
            <a:r>
              <a:rPr lang="en-US" dirty="0"/>
              <a:t>4) </a:t>
            </a:r>
            <a:r>
              <a:rPr lang="en-US" b="1" dirty="0">
                <a:solidFill>
                  <a:srgbClr val="FFFF00"/>
                </a:solidFill>
              </a:rPr>
              <a:t>Recommendations</a:t>
            </a:r>
            <a:r>
              <a:rPr lang="en-US" dirty="0"/>
              <a:t> </a:t>
            </a:r>
            <a:r>
              <a:rPr lang="en-US" i="1" dirty="0">
                <a:solidFill>
                  <a:srgbClr val="FFC000"/>
                </a:solidFill>
              </a:rPr>
              <a:t>informed by data </a:t>
            </a:r>
            <a:r>
              <a:rPr lang="en-US" dirty="0"/>
              <a:t>toward continued educational effectiveness</a:t>
            </a:r>
            <a:endParaRPr lang="en-US" dirty="0">
              <a:solidFill>
                <a:srgbClr val="FFFF00"/>
              </a:solidFill>
            </a:endParaRPr>
          </a:p>
        </p:txBody>
      </p:sp>
      <p:sp>
        <p:nvSpPr>
          <p:cNvPr id="6" name="Content Placeholder 5">
            <a:extLst>
              <a:ext uri="{FF2B5EF4-FFF2-40B4-BE49-F238E27FC236}">
                <a16:creationId xmlns:a16="http://schemas.microsoft.com/office/drawing/2014/main" id="{C7045D54-0970-F1E4-F2BC-B8B0D6B0D6CC}"/>
              </a:ext>
            </a:extLst>
          </p:cNvPr>
          <p:cNvSpPr>
            <a:spLocks noGrp="1"/>
          </p:cNvSpPr>
          <p:nvPr>
            <p:ph idx="1"/>
          </p:nvPr>
        </p:nvSpPr>
        <p:spPr>
          <a:xfrm>
            <a:off x="609600" y="1875295"/>
            <a:ext cx="11363660" cy="4250869"/>
          </a:xfrm>
        </p:spPr>
        <p:txBody>
          <a:bodyPr>
            <a:normAutofit lnSpcReduction="10000"/>
          </a:bodyPr>
          <a:lstStyle/>
          <a:p>
            <a:r>
              <a:rPr lang="en-US" dirty="0">
                <a:solidFill>
                  <a:srgbClr val="F5CFFD"/>
                </a:solidFill>
              </a:rPr>
              <a:t>Strategic</a:t>
            </a:r>
          </a:p>
          <a:p>
            <a:r>
              <a:rPr lang="en-US" dirty="0"/>
              <a:t>Specific</a:t>
            </a:r>
          </a:p>
          <a:p>
            <a:r>
              <a:rPr lang="en-US" dirty="0">
                <a:solidFill>
                  <a:srgbClr val="F5CFFD"/>
                </a:solidFill>
              </a:rPr>
              <a:t>Succinct</a:t>
            </a:r>
          </a:p>
          <a:p>
            <a:r>
              <a:rPr lang="en-US" dirty="0"/>
              <a:t>Obtainable (vs aspirational)</a:t>
            </a:r>
          </a:p>
          <a:p>
            <a:endParaRPr lang="en-US" dirty="0"/>
          </a:p>
          <a:p>
            <a:r>
              <a:rPr lang="en-US" dirty="0">
                <a:solidFill>
                  <a:srgbClr val="F5CFFD"/>
                </a:solidFill>
              </a:rPr>
              <a:t>What </a:t>
            </a:r>
            <a:r>
              <a:rPr lang="en-US" i="1" dirty="0">
                <a:solidFill>
                  <a:srgbClr val="F5CFFD"/>
                </a:solidFill>
              </a:rPr>
              <a:t>next steps</a:t>
            </a:r>
            <a:r>
              <a:rPr lang="en-US" dirty="0">
                <a:solidFill>
                  <a:srgbClr val="F5CFFD"/>
                </a:solidFill>
              </a:rPr>
              <a:t> will the school take </a:t>
            </a:r>
            <a:r>
              <a:rPr lang="en-US" i="1" dirty="0">
                <a:solidFill>
                  <a:srgbClr val="F5CFFD"/>
                </a:solidFill>
              </a:rPr>
              <a:t>based on what it has learned</a:t>
            </a:r>
            <a:r>
              <a:rPr lang="en-US" dirty="0">
                <a:solidFill>
                  <a:srgbClr val="F5CFFD"/>
                </a:solidFill>
              </a:rPr>
              <a:t>, to be more effective educationally and institutionally (achieve our mission)?</a:t>
            </a:r>
          </a:p>
        </p:txBody>
      </p:sp>
    </p:spTree>
    <p:extLst>
      <p:ext uri="{BB962C8B-B14F-4D97-AF65-F5344CB8AC3E}">
        <p14:creationId xmlns:p14="http://schemas.microsoft.com/office/powerpoint/2010/main" val="2579938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20</a:t>
            </a:fld>
            <a:endParaRPr lang="en-US" sz="1200" dirty="0">
              <a:solidFill>
                <a:schemeClr val="bg1"/>
              </a:solidFill>
            </a:endParaRPr>
          </a:p>
        </p:txBody>
      </p:sp>
      <p:sp>
        <p:nvSpPr>
          <p:cNvPr id="6" name="Content Placeholder 5">
            <a:extLst>
              <a:ext uri="{FF2B5EF4-FFF2-40B4-BE49-F238E27FC236}">
                <a16:creationId xmlns:a16="http://schemas.microsoft.com/office/drawing/2014/main" id="{C7045D54-0970-F1E4-F2BC-B8B0D6B0D6CC}"/>
              </a:ext>
            </a:extLst>
          </p:cNvPr>
          <p:cNvSpPr>
            <a:spLocks noGrp="1"/>
          </p:cNvSpPr>
          <p:nvPr>
            <p:ph idx="1"/>
          </p:nvPr>
        </p:nvSpPr>
        <p:spPr>
          <a:xfrm>
            <a:off x="0" y="1930400"/>
            <a:ext cx="11582400" cy="4195764"/>
          </a:xfrm>
        </p:spPr>
        <p:txBody>
          <a:bodyPr>
            <a:normAutofit fontScale="92500" lnSpcReduction="20000"/>
          </a:bodyPr>
          <a:lstStyle/>
          <a:p>
            <a:pPr marL="919163" indent="-457200">
              <a:tabLst>
                <a:tab pos="2116138" algn="l"/>
              </a:tabLst>
            </a:pPr>
            <a:r>
              <a:rPr lang="en-US" sz="3200" b="1" dirty="0">
                <a:solidFill>
                  <a:srgbClr val="FF0000"/>
                </a:solidFill>
              </a:rPr>
              <a:t>Weak report: </a:t>
            </a:r>
            <a:r>
              <a:rPr lang="en-US" sz="3200" b="1" i="1" dirty="0"/>
              <a:t>“</a:t>
            </a:r>
            <a:r>
              <a:rPr lang="en-US" sz="3200" i="1" dirty="0"/>
              <a:t>We know more should be done to address our lack of board diversity, and we are working on that.”</a:t>
            </a:r>
          </a:p>
          <a:p>
            <a:pPr marL="919163" indent="-457200">
              <a:tabLst>
                <a:tab pos="2116138" algn="l"/>
              </a:tabLst>
            </a:pPr>
            <a:endParaRPr lang="en-US" sz="3200" i="1" dirty="0"/>
          </a:p>
          <a:p>
            <a:pPr marL="919163" indent="-457200">
              <a:tabLst>
                <a:tab pos="2228850" algn="l"/>
              </a:tabLst>
            </a:pPr>
            <a:r>
              <a:rPr lang="en-US" sz="3200" b="1" dirty="0">
                <a:solidFill>
                  <a:srgbClr val="00B050"/>
                </a:solidFill>
              </a:rPr>
              <a:t>Good</a:t>
            </a:r>
            <a:r>
              <a:rPr lang="en-US" sz="3200" dirty="0">
                <a:solidFill>
                  <a:srgbClr val="00B050"/>
                </a:solidFill>
              </a:rPr>
              <a:t> </a:t>
            </a:r>
            <a:r>
              <a:rPr lang="en-US" sz="3200" b="1" dirty="0">
                <a:solidFill>
                  <a:srgbClr val="00B050"/>
                </a:solidFill>
              </a:rPr>
              <a:t>report: </a:t>
            </a:r>
            <a:r>
              <a:rPr lang="en-US" sz="3200" i="1" dirty="0"/>
              <a:t>“Given our global mission and given that one fourth of our students and staff are from under-represented groups, and while no one on the board is, our trustees have set a goal of recruiting one new trustee each year from an under-represented group for the next five years until our board more fairly represents our constituency and our mission. Our first African American trustee will begin her term this fall.”</a:t>
            </a:r>
            <a:endParaRPr lang="en-US" sz="3200" dirty="0"/>
          </a:p>
          <a:p>
            <a:endParaRPr lang="en-US" dirty="0"/>
          </a:p>
        </p:txBody>
      </p:sp>
      <p:sp>
        <p:nvSpPr>
          <p:cNvPr id="12" name="Title 10">
            <a:extLst>
              <a:ext uri="{FF2B5EF4-FFF2-40B4-BE49-F238E27FC236}">
                <a16:creationId xmlns:a16="http://schemas.microsoft.com/office/drawing/2014/main" id="{6DD1168E-15D5-B489-BB2C-50D1F2E0C233}"/>
              </a:ext>
            </a:extLst>
          </p:cNvPr>
          <p:cNvSpPr>
            <a:spLocks noGrp="1"/>
          </p:cNvSpPr>
          <p:nvPr>
            <p:ph type="title"/>
          </p:nvPr>
        </p:nvSpPr>
        <p:spPr>
          <a:xfrm>
            <a:off x="609600" y="274638"/>
            <a:ext cx="10972800" cy="1143000"/>
          </a:xfrm>
        </p:spPr>
        <p:txBody>
          <a:bodyPr>
            <a:normAutofit/>
          </a:bodyPr>
          <a:lstStyle/>
          <a:p>
            <a:r>
              <a:rPr lang="en-US" b="1" dirty="0">
                <a:solidFill>
                  <a:srgbClr val="FFFF00"/>
                </a:solidFill>
              </a:rPr>
              <a:t>Recommendations</a:t>
            </a:r>
            <a:r>
              <a:rPr lang="en-US" dirty="0"/>
              <a:t> informed by data</a:t>
            </a:r>
            <a:endParaRPr lang="en-US" dirty="0">
              <a:solidFill>
                <a:srgbClr val="FFFF00"/>
              </a:solidFill>
            </a:endParaRPr>
          </a:p>
        </p:txBody>
      </p:sp>
    </p:spTree>
    <p:extLst>
      <p:ext uri="{BB962C8B-B14F-4D97-AF65-F5344CB8AC3E}">
        <p14:creationId xmlns:p14="http://schemas.microsoft.com/office/powerpoint/2010/main" val="339184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21</a:t>
            </a:fld>
            <a:endParaRPr lang="en-US" sz="1200" dirty="0">
              <a:solidFill>
                <a:schemeClr val="bg1"/>
              </a:solidFill>
            </a:endParaRPr>
          </a:p>
        </p:txBody>
      </p:sp>
      <p:sp>
        <p:nvSpPr>
          <p:cNvPr id="6" name="Content Placeholder 5">
            <a:extLst>
              <a:ext uri="{FF2B5EF4-FFF2-40B4-BE49-F238E27FC236}">
                <a16:creationId xmlns:a16="http://schemas.microsoft.com/office/drawing/2014/main" id="{C7045D54-0970-F1E4-F2BC-B8B0D6B0D6CC}"/>
              </a:ext>
            </a:extLst>
          </p:cNvPr>
          <p:cNvSpPr>
            <a:spLocks noGrp="1"/>
          </p:cNvSpPr>
          <p:nvPr>
            <p:ph idx="1"/>
          </p:nvPr>
        </p:nvSpPr>
        <p:spPr>
          <a:xfrm>
            <a:off x="0" y="1752600"/>
            <a:ext cx="11582400" cy="4373564"/>
          </a:xfrm>
        </p:spPr>
        <p:txBody>
          <a:bodyPr>
            <a:normAutofit lnSpcReduction="10000"/>
          </a:bodyPr>
          <a:lstStyle/>
          <a:p>
            <a:pPr marL="919163" indent="-457200">
              <a:tabLst>
                <a:tab pos="2116138" algn="l"/>
              </a:tabLst>
            </a:pPr>
            <a:r>
              <a:rPr lang="en-US" sz="3200" b="1" dirty="0">
                <a:solidFill>
                  <a:srgbClr val="FF0000"/>
                </a:solidFill>
              </a:rPr>
              <a:t>Weak report: </a:t>
            </a:r>
            <a:r>
              <a:rPr lang="en-US" sz="3200" i="1" dirty="0"/>
              <a:t>“Enrollment has been declining dramatically. We have developed 15 initiatives to increase enrollment 15% each year until we reach 2007 peak enrollment levels.”</a:t>
            </a:r>
          </a:p>
          <a:p>
            <a:pPr marL="919163" indent="-457200">
              <a:tabLst>
                <a:tab pos="2116138" algn="l"/>
              </a:tabLst>
            </a:pPr>
            <a:endParaRPr lang="en-US" sz="3200" i="1" dirty="0"/>
          </a:p>
          <a:p>
            <a:pPr marL="919163" indent="-457200">
              <a:tabLst>
                <a:tab pos="2228850" algn="l"/>
              </a:tabLst>
            </a:pPr>
            <a:r>
              <a:rPr lang="en-US" sz="3200" b="1" dirty="0">
                <a:solidFill>
                  <a:srgbClr val="00B050"/>
                </a:solidFill>
              </a:rPr>
              <a:t>Good</a:t>
            </a:r>
            <a:r>
              <a:rPr lang="en-US" sz="3200" dirty="0">
                <a:solidFill>
                  <a:srgbClr val="00B050"/>
                </a:solidFill>
              </a:rPr>
              <a:t> </a:t>
            </a:r>
            <a:r>
              <a:rPr lang="en-US" sz="3200" b="1" dirty="0">
                <a:solidFill>
                  <a:srgbClr val="00B050"/>
                </a:solidFill>
              </a:rPr>
              <a:t>report: </a:t>
            </a:r>
            <a:r>
              <a:rPr lang="en-US" sz="3200" i="1" dirty="0"/>
              <a:t>“Given our declining enrollment, we have identified three under-served population churches </a:t>
            </a:r>
            <a:r>
              <a:rPr lang="en-US" i="1" dirty="0"/>
              <a:t>within 15 miles of the school that we have developed an MOU with to offer our Master of Ministry degree at a discounted rate over the next three years.”</a:t>
            </a:r>
          </a:p>
          <a:p>
            <a:endParaRPr lang="en-US" dirty="0"/>
          </a:p>
        </p:txBody>
      </p:sp>
      <p:sp>
        <p:nvSpPr>
          <p:cNvPr id="12" name="Title 10">
            <a:extLst>
              <a:ext uri="{FF2B5EF4-FFF2-40B4-BE49-F238E27FC236}">
                <a16:creationId xmlns:a16="http://schemas.microsoft.com/office/drawing/2014/main" id="{6DD1168E-15D5-B489-BB2C-50D1F2E0C233}"/>
              </a:ext>
            </a:extLst>
          </p:cNvPr>
          <p:cNvSpPr>
            <a:spLocks noGrp="1"/>
          </p:cNvSpPr>
          <p:nvPr>
            <p:ph type="title"/>
          </p:nvPr>
        </p:nvSpPr>
        <p:spPr>
          <a:xfrm>
            <a:off x="609600" y="274638"/>
            <a:ext cx="10972800" cy="1143000"/>
          </a:xfrm>
        </p:spPr>
        <p:txBody>
          <a:bodyPr>
            <a:normAutofit/>
          </a:bodyPr>
          <a:lstStyle/>
          <a:p>
            <a:r>
              <a:rPr lang="en-US" b="1" dirty="0">
                <a:solidFill>
                  <a:srgbClr val="FFFF00"/>
                </a:solidFill>
              </a:rPr>
              <a:t>Recommendations</a:t>
            </a:r>
            <a:r>
              <a:rPr lang="en-US" dirty="0"/>
              <a:t> informed by data</a:t>
            </a:r>
            <a:endParaRPr lang="en-US" dirty="0">
              <a:solidFill>
                <a:srgbClr val="FFFF00"/>
              </a:solidFill>
            </a:endParaRPr>
          </a:p>
        </p:txBody>
      </p:sp>
    </p:spTree>
    <p:extLst>
      <p:ext uri="{BB962C8B-B14F-4D97-AF65-F5344CB8AC3E}">
        <p14:creationId xmlns:p14="http://schemas.microsoft.com/office/powerpoint/2010/main" val="3162081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DECC66-47FE-428D-8EB8-4B05E835C17E}" type="slidenum">
              <a:rPr kumimoji="0" lang="en-US" sz="1200" b="0" i="0" u="none" strike="noStrike" kern="1200" cap="none" spc="0" normalizeH="0" baseline="0" noProof="0" smtClean="0">
                <a:ln>
                  <a:noFill/>
                </a:ln>
                <a:solidFill>
                  <a:prstClr val="white"/>
                </a:solidFill>
                <a:effectLst/>
                <a:uLnTx/>
                <a:uFillTx/>
                <a:latin typeface="Optima LT Std"/>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white"/>
              </a:solidFill>
              <a:effectLst/>
              <a:uLnTx/>
              <a:uFillTx/>
              <a:latin typeface="Optima LT Std"/>
              <a:ea typeface="+mn-ea"/>
              <a:cs typeface="+mn-cs"/>
            </a:endParaRPr>
          </a:p>
        </p:txBody>
      </p:sp>
      <p:sp>
        <p:nvSpPr>
          <p:cNvPr id="6" name="Content Placeholder 5">
            <a:extLst>
              <a:ext uri="{FF2B5EF4-FFF2-40B4-BE49-F238E27FC236}">
                <a16:creationId xmlns:a16="http://schemas.microsoft.com/office/drawing/2014/main" id="{C7045D54-0970-F1E4-F2BC-B8B0D6B0D6CC}"/>
              </a:ext>
            </a:extLst>
          </p:cNvPr>
          <p:cNvSpPr>
            <a:spLocks noGrp="1"/>
          </p:cNvSpPr>
          <p:nvPr>
            <p:ph idx="1"/>
          </p:nvPr>
        </p:nvSpPr>
        <p:spPr>
          <a:xfrm>
            <a:off x="193184" y="868365"/>
            <a:ext cx="11998816" cy="5222827"/>
          </a:xfrm>
        </p:spPr>
        <p:txBody>
          <a:bodyPr>
            <a:normAutofit fontScale="70000" lnSpcReduction="20000"/>
          </a:bodyPr>
          <a:lstStyle/>
          <a:p>
            <a:r>
              <a:rPr lang="en-US" sz="3800" b="1" dirty="0">
                <a:solidFill>
                  <a:schemeClr val="accent6"/>
                </a:solidFill>
              </a:rPr>
              <a:t>Your </a:t>
            </a:r>
            <a:r>
              <a:rPr lang="en-US" sz="3800" dirty="0"/>
              <a:t>mission</a:t>
            </a:r>
          </a:p>
          <a:p>
            <a:r>
              <a:rPr lang="en-US" sz="3800" b="1" dirty="0">
                <a:solidFill>
                  <a:schemeClr val="accent6"/>
                </a:solidFill>
              </a:rPr>
              <a:t>Your</a:t>
            </a:r>
            <a:r>
              <a:rPr lang="en-US" sz="3800" dirty="0"/>
              <a:t> context</a:t>
            </a:r>
          </a:p>
          <a:p>
            <a:endParaRPr lang="en-US" dirty="0"/>
          </a:p>
          <a:p>
            <a:pPr marL="0" indent="0">
              <a:buNone/>
            </a:pPr>
            <a:r>
              <a:rPr lang="en-US" b="1" dirty="0">
                <a:solidFill>
                  <a:srgbClr val="FF0000"/>
                </a:solidFill>
              </a:rPr>
              <a:t>Attending to these themes found throughout the </a:t>
            </a:r>
            <a:r>
              <a:rPr lang="en-US" b="1" i="1" dirty="0">
                <a:solidFill>
                  <a:srgbClr val="FF0000"/>
                </a:solidFill>
              </a:rPr>
              <a:t>Standards</a:t>
            </a:r>
            <a:endParaRPr lang="en-US" b="1" dirty="0">
              <a:solidFill>
                <a:srgbClr val="FF0000"/>
              </a:solidFill>
            </a:endParaRPr>
          </a:p>
          <a:p>
            <a:r>
              <a:rPr lang="en-US" b="1" dirty="0">
                <a:solidFill>
                  <a:srgbClr val="FFFF00"/>
                </a:solidFill>
              </a:rPr>
              <a:t>Evaluation (assessment – institutional and programmatic) </a:t>
            </a:r>
            <a:r>
              <a:rPr lang="en-US" dirty="0"/>
              <a:t>(Standards 1.2, Standard 2, 3.7, 3.9, 3.12, 4.0, 4.5, 4.9, 4.12, 5.0, 5.4, 5.6, 5.10, 5.16, 6.1, 6.2, 6.5, 6.8, 7.5, 8.1, 8.5, 8.7, 8.9, 8.10, 9.0, 9.3, 9.5, 9.6, 9.9, 10.2, 10.3) </a:t>
            </a:r>
            <a:br>
              <a:rPr lang="en-US" dirty="0"/>
            </a:br>
            <a:r>
              <a:rPr lang="en-US" dirty="0"/>
              <a:t>   </a:t>
            </a:r>
            <a:r>
              <a:rPr lang="en-US" dirty="0">
                <a:solidFill>
                  <a:srgbClr val="00B0F0"/>
                </a:solidFill>
              </a:rPr>
              <a:t>a) identify outcomes, b) gather evidence, c) analyze &amp; reflect, d) use analysis for improvement (2.6)</a:t>
            </a:r>
            <a:endParaRPr lang="en-US" dirty="0"/>
          </a:p>
          <a:p>
            <a:r>
              <a:rPr lang="en-US" b="1" dirty="0">
                <a:solidFill>
                  <a:srgbClr val="FFFF00"/>
                </a:solidFill>
              </a:rPr>
              <a:t>Global awareness and engagement </a:t>
            </a:r>
            <a:r>
              <a:rPr lang="en-US" dirty="0"/>
              <a:t>(Standards 1.4, 3.0, 3.4, 4.3, 6.7, 8.8)</a:t>
            </a:r>
            <a:br>
              <a:rPr lang="en-US" dirty="0"/>
            </a:br>
            <a:r>
              <a:rPr lang="en-US" dirty="0"/>
              <a:t>   </a:t>
            </a:r>
            <a:r>
              <a:rPr lang="en-US" dirty="0">
                <a:solidFill>
                  <a:srgbClr val="00B0F0"/>
                </a:solidFill>
              </a:rPr>
              <a:t>“demonstrate in student learning and formation” (3.4)</a:t>
            </a:r>
          </a:p>
          <a:p>
            <a:r>
              <a:rPr lang="en-US" b="1" dirty="0">
                <a:solidFill>
                  <a:srgbClr val="FFFF00"/>
                </a:solidFill>
              </a:rPr>
              <a:t>Diversity</a:t>
            </a:r>
            <a:r>
              <a:rPr lang="en-US" dirty="0"/>
              <a:t> (Standards 1.0, 1.5, 3.3, 6.7, 7.3, 7.5, 8.0, 8.2, 8.8, 9.2, 9.9, 10.1)</a:t>
            </a:r>
            <a:br>
              <a:rPr lang="en-US" dirty="0"/>
            </a:br>
            <a:r>
              <a:rPr lang="en-US" dirty="0"/>
              <a:t>   </a:t>
            </a:r>
            <a:r>
              <a:rPr lang="en-US" dirty="0">
                <a:solidFill>
                  <a:srgbClr val="00B0F0"/>
                </a:solidFill>
              </a:rPr>
              <a:t>“publicly available stance on diversity . . . within [the school’s] mission, history, constituency,</a:t>
            </a:r>
            <a:br>
              <a:rPr lang="en-US" dirty="0">
                <a:solidFill>
                  <a:srgbClr val="00B0F0"/>
                </a:solidFill>
              </a:rPr>
            </a:br>
            <a:r>
              <a:rPr lang="en-US" dirty="0">
                <a:solidFill>
                  <a:srgbClr val="00B0F0"/>
                </a:solidFill>
              </a:rPr>
              <a:t>	theological commitments” (1.5)</a:t>
            </a:r>
          </a:p>
          <a:p>
            <a:r>
              <a:rPr lang="en-US" b="1" dirty="0">
                <a:solidFill>
                  <a:srgbClr val="FFFF00"/>
                </a:solidFill>
              </a:rPr>
              <a:t>Mission</a:t>
            </a:r>
            <a:r>
              <a:rPr lang="en-US" dirty="0"/>
              <a:t> (Standard 1, Standards 2.2, 2.5, 3.1, 3.6, 4.8, 4.11, 5.3, 5.9, 5.13, 7.0, 7.3, 7.10, 8.6, 8.7, 8.10, 9.1, 9.2, 9.3, 9.4, 9.5, 10.1, 10.3, 10.5, 10.7, 10.9)</a:t>
            </a:r>
            <a:br>
              <a:rPr lang="en-US" dirty="0"/>
            </a:br>
            <a:r>
              <a:rPr lang="en-US" dirty="0"/>
              <a:t>   </a:t>
            </a:r>
            <a:r>
              <a:rPr lang="en-US" dirty="0">
                <a:solidFill>
                  <a:srgbClr val="00B0F0"/>
                </a:solidFill>
              </a:rPr>
              <a:t>“appropriate to graduate theological education and its own context and constituencies” (1.1)</a:t>
            </a:r>
            <a:endParaRPr lang="en-US" dirty="0"/>
          </a:p>
        </p:txBody>
      </p:sp>
      <p:sp>
        <p:nvSpPr>
          <p:cNvPr id="12" name="Title 10">
            <a:extLst>
              <a:ext uri="{FF2B5EF4-FFF2-40B4-BE49-F238E27FC236}">
                <a16:creationId xmlns:a16="http://schemas.microsoft.com/office/drawing/2014/main" id="{D8E6C0C7-D7FD-92D5-11B2-D739C4AE2251}"/>
              </a:ext>
            </a:extLst>
          </p:cNvPr>
          <p:cNvSpPr>
            <a:spLocks noGrp="1"/>
          </p:cNvSpPr>
          <p:nvPr>
            <p:ph type="title"/>
          </p:nvPr>
        </p:nvSpPr>
        <p:spPr>
          <a:xfrm>
            <a:off x="609600" y="0"/>
            <a:ext cx="10972800" cy="868365"/>
          </a:xfrm>
        </p:spPr>
        <p:txBody>
          <a:bodyPr>
            <a:normAutofit/>
          </a:bodyPr>
          <a:lstStyle/>
          <a:p>
            <a:r>
              <a:rPr lang="en-US" dirty="0"/>
              <a:t>5) In the school’s </a:t>
            </a:r>
            <a:r>
              <a:rPr lang="en-US" b="1" dirty="0">
                <a:solidFill>
                  <a:srgbClr val="FFFF00"/>
                </a:solidFill>
              </a:rPr>
              <a:t>mission and context</a:t>
            </a:r>
          </a:p>
        </p:txBody>
      </p:sp>
    </p:spTree>
    <p:extLst>
      <p:ext uri="{BB962C8B-B14F-4D97-AF65-F5344CB8AC3E}">
        <p14:creationId xmlns:p14="http://schemas.microsoft.com/office/powerpoint/2010/main" val="2872147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0"/>
                                  </p:stCondLst>
                                  <p:childTnLst>
                                    <p:animScale>
                                      <p:cBhvr>
                                        <p:cTn id="6" dur="2000" fill="hold"/>
                                        <p:tgtEl>
                                          <p:spTgt spid="6">
                                            <p:txEl>
                                              <p:pRg st="0" end="0"/>
                                            </p:txEl>
                                          </p:spTgt>
                                        </p:tgtEl>
                                      </p:cBhvr>
                                      <p:by x="150000" y="150000"/>
                                    </p:animScale>
                                  </p:childTnLst>
                                </p:cTn>
                              </p:par>
                            </p:childTnLst>
                          </p:cTn>
                        </p:par>
                        <p:par>
                          <p:cTn id="7" fill="hold">
                            <p:stCondLst>
                              <p:cond delay="2000"/>
                            </p:stCondLst>
                            <p:childTnLst>
                              <p:par>
                                <p:cTn id="8" presetID="6" presetClass="emph" presetSubtype="0" fill="hold" grpId="0" nodeType="afterEffect">
                                  <p:stCondLst>
                                    <p:cond delay="0"/>
                                  </p:stCondLst>
                                  <p:childTnLst>
                                    <p:animScale>
                                      <p:cBhvr>
                                        <p:cTn id="9" dur="2000" fill="hold"/>
                                        <p:tgtEl>
                                          <p:spTgt spid="6">
                                            <p:txEl>
                                              <p:pRg st="1" end="1"/>
                                            </p:txEl>
                                          </p:spTgt>
                                        </p:tgtEl>
                                      </p:cBhvr>
                                      <p:by x="150000" y="150000"/>
                                    </p:animScale>
                                  </p:childTnLst>
                                </p:cTn>
                              </p:par>
                            </p:childTnLst>
                          </p:cTn>
                        </p:par>
                        <p:par>
                          <p:cTn id="10" fill="hold">
                            <p:stCondLst>
                              <p:cond delay="4000"/>
                            </p:stCondLst>
                            <p:childTnLst>
                              <p:par>
                                <p:cTn id="11" presetID="8" presetClass="emph" presetSubtype="0" fill="hold" nodeType="afterEffect">
                                  <p:stCondLst>
                                    <p:cond delay="0"/>
                                  </p:stCondLst>
                                  <p:childTnLst>
                                    <p:animRot by="21600000">
                                      <p:cBhvr>
                                        <p:cTn id="12" dur="2000" fill="hold"/>
                                        <p:tgtEl>
                                          <p:spTgt spid="6">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EA54C8-21F7-D5D0-3851-1422A974780F}"/>
              </a:ext>
            </a:extLst>
          </p:cNvPr>
          <p:cNvSpPr txBox="1"/>
          <p:nvPr/>
        </p:nvSpPr>
        <p:spPr>
          <a:xfrm>
            <a:off x="11710046" y="6573387"/>
            <a:ext cx="263214" cy="276999"/>
          </a:xfrm>
          <a:prstGeom prst="rect">
            <a:avLst/>
          </a:prstGeom>
          <a:noFill/>
        </p:spPr>
        <p:txBody>
          <a:bodyPr wrap="none" rtlCol="0">
            <a:spAutoFit/>
          </a:bodyPr>
          <a:lstStyle/>
          <a:p>
            <a:fld id="{E0DECC66-47FE-428D-8EB8-4B05E835C17E}" type="slidenum">
              <a:rPr lang="en-US" sz="1200" smtClean="0">
                <a:solidFill>
                  <a:schemeClr val="bg1"/>
                </a:solidFill>
              </a:rPr>
              <a:t>23</a:t>
            </a:fld>
            <a:endParaRPr lang="en-US" sz="1200" dirty="0">
              <a:solidFill>
                <a:schemeClr val="bg1"/>
              </a:solidFill>
            </a:endParaRPr>
          </a:p>
        </p:txBody>
      </p:sp>
      <p:sp>
        <p:nvSpPr>
          <p:cNvPr id="6" name="Content Placeholder 5">
            <a:extLst>
              <a:ext uri="{FF2B5EF4-FFF2-40B4-BE49-F238E27FC236}">
                <a16:creationId xmlns:a16="http://schemas.microsoft.com/office/drawing/2014/main" id="{C7045D54-0970-F1E4-F2BC-B8B0D6B0D6CC}"/>
              </a:ext>
            </a:extLst>
          </p:cNvPr>
          <p:cNvSpPr>
            <a:spLocks noGrp="1"/>
          </p:cNvSpPr>
          <p:nvPr>
            <p:ph idx="1"/>
          </p:nvPr>
        </p:nvSpPr>
        <p:spPr>
          <a:xfrm>
            <a:off x="0" y="1321202"/>
            <a:ext cx="12084424" cy="5288295"/>
          </a:xfrm>
        </p:spPr>
        <p:txBody>
          <a:bodyPr>
            <a:noAutofit/>
          </a:bodyPr>
          <a:lstStyle/>
          <a:p>
            <a:pPr>
              <a:spcBef>
                <a:spcPts val="0"/>
              </a:spcBef>
            </a:pPr>
            <a:r>
              <a:rPr lang="en-US" sz="2200" dirty="0">
                <a:solidFill>
                  <a:schemeClr val="tx1"/>
                </a:solidFill>
              </a:rPr>
              <a:t>Some denominations require an MDiv from an ATS school for ordination</a:t>
            </a:r>
          </a:p>
          <a:p>
            <a:pPr>
              <a:spcBef>
                <a:spcPts val="0"/>
              </a:spcBef>
            </a:pPr>
            <a:r>
              <a:rPr lang="en-US" sz="2200" dirty="0">
                <a:solidFill>
                  <a:schemeClr val="tx1"/>
                </a:solidFill>
              </a:rPr>
              <a:t>A MDiv degree from an ATS accredited school is </a:t>
            </a:r>
            <a:r>
              <a:rPr lang="en-US" sz="2200" i="1" dirty="0">
                <a:solidFill>
                  <a:schemeClr val="tx1"/>
                </a:solidFill>
              </a:rPr>
              <a:t>required/highly recommended </a:t>
            </a:r>
            <a:r>
              <a:rPr lang="en-US" sz="2200" dirty="0">
                <a:solidFill>
                  <a:schemeClr val="tx1"/>
                </a:solidFill>
              </a:rPr>
              <a:t>for military (and some other) chaplaincies</a:t>
            </a:r>
          </a:p>
          <a:p>
            <a:pPr>
              <a:spcBef>
                <a:spcPts val="0"/>
              </a:spcBef>
            </a:pPr>
            <a:r>
              <a:rPr lang="en-US" sz="2200" dirty="0">
                <a:solidFill>
                  <a:schemeClr val="tx1"/>
                </a:solidFill>
              </a:rPr>
              <a:t>Demonstrates credibility to your publics through peer review (students, donors, peer institutions)</a:t>
            </a:r>
          </a:p>
          <a:p>
            <a:pPr>
              <a:spcBef>
                <a:spcPts val="0"/>
              </a:spcBef>
            </a:pPr>
            <a:r>
              <a:rPr lang="en-US" sz="2200" dirty="0">
                <a:solidFill>
                  <a:schemeClr val="tx1"/>
                </a:solidFill>
              </a:rPr>
              <a:t>ATS is recognized as the “gold standard” accreditor for North American theological ed (as reported by those applying for membership)</a:t>
            </a:r>
          </a:p>
          <a:p>
            <a:pPr>
              <a:spcBef>
                <a:spcPts val="0"/>
              </a:spcBef>
            </a:pPr>
            <a:r>
              <a:rPr lang="en-US" sz="2200" dirty="0">
                <a:solidFill>
                  <a:schemeClr val="tx1"/>
                </a:solidFill>
              </a:rPr>
              <a:t>ATS is a “gatekeeper” to Title IV federal financial aid for ~60 schools to the tune of $41M</a:t>
            </a:r>
          </a:p>
          <a:p>
            <a:pPr>
              <a:spcBef>
                <a:spcPts val="0"/>
              </a:spcBef>
            </a:pPr>
            <a:r>
              <a:rPr lang="en-US" sz="2200" dirty="0">
                <a:solidFill>
                  <a:schemeClr val="tx1"/>
                </a:solidFill>
              </a:rPr>
              <a:t>To ensure “compliance” with USDE educational expectations, whether a Title IV school or not</a:t>
            </a:r>
          </a:p>
          <a:p>
            <a:pPr>
              <a:spcBef>
                <a:spcPts val="0"/>
              </a:spcBef>
            </a:pPr>
            <a:r>
              <a:rPr lang="en-US" sz="2200" dirty="0">
                <a:solidFill>
                  <a:schemeClr val="tx1"/>
                </a:solidFill>
              </a:rPr>
              <a:t>ATS membership is necessary for access to some granting organizations (Lilly)</a:t>
            </a:r>
          </a:p>
          <a:p>
            <a:pPr>
              <a:spcBef>
                <a:spcPts val="0"/>
              </a:spcBef>
            </a:pPr>
            <a:r>
              <a:rPr lang="en-US" sz="2200" dirty="0">
                <a:solidFill>
                  <a:schemeClr val="tx1"/>
                </a:solidFill>
              </a:rPr>
              <a:t>We collaborate data and provide professional development resources for the benefit of our members!</a:t>
            </a:r>
          </a:p>
          <a:p>
            <a:pPr>
              <a:spcBef>
                <a:spcPts val="0"/>
              </a:spcBef>
            </a:pPr>
            <a:r>
              <a:rPr lang="en-US" sz="2200" dirty="0">
                <a:solidFill>
                  <a:schemeClr val="tx1"/>
                </a:solidFill>
              </a:rPr>
              <a:t>Five faith-based accrediting associations recognized by the USDE</a:t>
            </a:r>
          </a:p>
          <a:p>
            <a:pPr lvl="1">
              <a:spcBef>
                <a:spcPts val="0"/>
              </a:spcBef>
            </a:pPr>
            <a:r>
              <a:rPr lang="en-US" sz="1800" i="0" dirty="0">
                <a:solidFill>
                  <a:schemeClr val="tx1"/>
                </a:solidFill>
                <a:effectLst/>
                <a:latin typeface="Helvetica Neue"/>
              </a:rPr>
              <a:t>ABHE - The Association for Biblical Higher Education, Commission on Accreditation</a:t>
            </a:r>
          </a:p>
          <a:p>
            <a:pPr lvl="1">
              <a:spcBef>
                <a:spcPts val="0"/>
              </a:spcBef>
            </a:pPr>
            <a:r>
              <a:rPr lang="en-US" sz="1800" i="0" dirty="0">
                <a:solidFill>
                  <a:schemeClr val="tx1"/>
                </a:solidFill>
                <a:effectLst/>
                <a:latin typeface="Helvetica Neue"/>
              </a:rPr>
              <a:t>AARTS - Association of Advanced Rabbinical and Talmudic Schools, Accreditation Commission</a:t>
            </a:r>
          </a:p>
          <a:p>
            <a:pPr lvl="1">
              <a:spcBef>
                <a:spcPts val="0"/>
              </a:spcBef>
            </a:pPr>
            <a:r>
              <a:rPr lang="en-US" sz="1800" dirty="0">
                <a:solidFill>
                  <a:schemeClr val="tx1"/>
                </a:solidFill>
                <a:latin typeface="Helvetica Neue"/>
              </a:rPr>
              <a:t>AIJS - Association of Institutions of Jewish Studies</a:t>
            </a:r>
            <a:endParaRPr lang="en-US" sz="1800" i="0" dirty="0">
              <a:solidFill>
                <a:schemeClr val="tx1"/>
              </a:solidFill>
              <a:effectLst/>
              <a:latin typeface="Helvetica Neue"/>
            </a:endParaRPr>
          </a:p>
          <a:p>
            <a:pPr lvl="1">
              <a:spcBef>
                <a:spcPts val="0"/>
              </a:spcBef>
            </a:pPr>
            <a:r>
              <a:rPr lang="en-US" sz="1800" i="0" dirty="0">
                <a:solidFill>
                  <a:schemeClr val="tx1"/>
                </a:solidFill>
                <a:effectLst/>
                <a:latin typeface="Helvetica Neue"/>
              </a:rPr>
              <a:t>COA-ATS - Commission on Accrediting of the Association of Theological Schools</a:t>
            </a:r>
          </a:p>
          <a:p>
            <a:pPr lvl="1">
              <a:spcBef>
                <a:spcPts val="0"/>
              </a:spcBef>
            </a:pPr>
            <a:r>
              <a:rPr lang="en-US" sz="1800" i="0" dirty="0">
                <a:solidFill>
                  <a:schemeClr val="tx1"/>
                </a:solidFill>
                <a:effectLst/>
                <a:latin typeface="Helvetica Neue"/>
              </a:rPr>
              <a:t>TRACS - Transnational Association of Christian Colleges and Schools, Accreditation Commission</a:t>
            </a:r>
            <a:endParaRPr lang="en-US" sz="1800" dirty="0">
              <a:solidFill>
                <a:schemeClr val="tx1"/>
              </a:solidFill>
            </a:endParaRPr>
          </a:p>
        </p:txBody>
      </p:sp>
      <p:sp>
        <p:nvSpPr>
          <p:cNvPr id="12" name="Title 10">
            <a:extLst>
              <a:ext uri="{FF2B5EF4-FFF2-40B4-BE49-F238E27FC236}">
                <a16:creationId xmlns:a16="http://schemas.microsoft.com/office/drawing/2014/main" id="{639525E5-E3E4-0E4B-FAA5-C501B5C65528}"/>
              </a:ext>
            </a:extLst>
          </p:cNvPr>
          <p:cNvSpPr txBox="1">
            <a:spLocks/>
          </p:cNvSpPr>
          <p:nvPr/>
        </p:nvSpPr>
        <p:spPr>
          <a:xfrm>
            <a:off x="868853" y="284613"/>
            <a:ext cx="10972800" cy="92825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bg1"/>
                </a:solidFill>
                <a:latin typeface="Optima LT Std" pitchFamily="34" charset="0"/>
                <a:ea typeface="+mj-ea"/>
                <a:cs typeface="+mj-cs"/>
              </a:defRPr>
            </a:lvl1pPr>
          </a:lstStyle>
          <a:p>
            <a:r>
              <a:rPr lang="en-US" sz="2800" b="1" dirty="0">
                <a:solidFill>
                  <a:schemeClr val="tx1"/>
                </a:solidFill>
              </a:rPr>
              <a:t>Excursus: Why ATS accreditation?</a:t>
            </a:r>
          </a:p>
        </p:txBody>
      </p:sp>
      <p:sp>
        <p:nvSpPr>
          <p:cNvPr id="11" name="Rectangle: Rounded Corners 10">
            <a:extLst>
              <a:ext uri="{FF2B5EF4-FFF2-40B4-BE49-F238E27FC236}">
                <a16:creationId xmlns:a16="http://schemas.microsoft.com/office/drawing/2014/main" id="{2323AFA3-4B9D-072D-B683-760A5A89E8C6}"/>
              </a:ext>
            </a:extLst>
          </p:cNvPr>
          <p:cNvSpPr/>
          <p:nvPr/>
        </p:nvSpPr>
        <p:spPr>
          <a:xfrm>
            <a:off x="350347" y="176283"/>
            <a:ext cx="3277946" cy="1072699"/>
          </a:xfrm>
          <a:prstGeom prst="roundRect">
            <a:avLst/>
          </a:prstGeom>
          <a:solidFill>
            <a:srgbClr val="FFD5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For the dissenters who wonder – </a:t>
            </a:r>
          </a:p>
          <a:p>
            <a:pPr algn="ctr"/>
            <a:r>
              <a:rPr lang="en-US" sz="2400" b="1" i="1" dirty="0">
                <a:solidFill>
                  <a:schemeClr val="tx1"/>
                </a:solidFill>
              </a:rPr>
              <a:t>Why accreditation?</a:t>
            </a:r>
            <a:endParaRPr lang="en-US" sz="2400" b="1" dirty="0">
              <a:solidFill>
                <a:schemeClr val="tx1"/>
              </a:solidFill>
            </a:endParaRPr>
          </a:p>
        </p:txBody>
      </p:sp>
    </p:spTree>
    <p:extLst>
      <p:ext uri="{BB962C8B-B14F-4D97-AF65-F5344CB8AC3E}">
        <p14:creationId xmlns:p14="http://schemas.microsoft.com/office/powerpoint/2010/main" val="1320345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24</a:t>
            </a:fld>
            <a:endParaRPr lang="en-US" sz="1200" dirty="0">
              <a:solidFill>
                <a:schemeClr val="bg1"/>
              </a:solidFill>
            </a:endParaRPr>
          </a:p>
        </p:txBody>
      </p:sp>
      <p:sp>
        <p:nvSpPr>
          <p:cNvPr id="2" name="Title 1">
            <a:extLst>
              <a:ext uri="{FF2B5EF4-FFF2-40B4-BE49-F238E27FC236}">
                <a16:creationId xmlns:a16="http://schemas.microsoft.com/office/drawing/2014/main" id="{05F172AD-FCD4-A38D-A831-89BA2229F90B}"/>
              </a:ext>
            </a:extLst>
          </p:cNvPr>
          <p:cNvSpPr>
            <a:spLocks noGrp="1"/>
          </p:cNvSpPr>
          <p:nvPr>
            <p:ph type="title"/>
          </p:nvPr>
        </p:nvSpPr>
        <p:spPr>
          <a:xfrm>
            <a:off x="609600" y="274638"/>
            <a:ext cx="10972800" cy="763748"/>
          </a:xfrm>
        </p:spPr>
        <p:txBody>
          <a:bodyPr/>
          <a:lstStyle/>
          <a:p>
            <a:r>
              <a:rPr lang="en-US" dirty="0">
                <a:solidFill>
                  <a:srgbClr val="FFFF00"/>
                </a:solidFill>
              </a:rPr>
              <a:t>Formative Assessment – QUIZ – T or F</a:t>
            </a:r>
          </a:p>
        </p:txBody>
      </p:sp>
      <p:sp>
        <p:nvSpPr>
          <p:cNvPr id="5" name="Content Placeholder 4">
            <a:extLst>
              <a:ext uri="{FF2B5EF4-FFF2-40B4-BE49-F238E27FC236}">
                <a16:creationId xmlns:a16="http://schemas.microsoft.com/office/drawing/2014/main" id="{8C8EF079-DFDD-8BE8-E263-45F251D64F85}"/>
              </a:ext>
            </a:extLst>
          </p:cNvPr>
          <p:cNvSpPr>
            <a:spLocks noGrp="1"/>
          </p:cNvSpPr>
          <p:nvPr>
            <p:ph idx="1"/>
          </p:nvPr>
        </p:nvSpPr>
        <p:spPr>
          <a:xfrm>
            <a:off x="480447" y="1217945"/>
            <a:ext cx="11711553" cy="4812710"/>
          </a:xfrm>
        </p:spPr>
        <p:txBody>
          <a:bodyPr>
            <a:noAutofit/>
          </a:bodyPr>
          <a:lstStyle/>
          <a:p>
            <a:pPr marL="514350" indent="-514350">
              <a:buFont typeface="+mj-lt"/>
              <a:buAutoNum type="arabicParenR"/>
            </a:pPr>
            <a:r>
              <a:rPr lang="en-US" sz="3100" dirty="0"/>
              <a:t>The narrative-description, evaluation-analysis, and action points-recommendations need to be informed by presented evidence.</a:t>
            </a:r>
          </a:p>
          <a:p>
            <a:pPr marL="514350" indent="-514350">
              <a:buFont typeface="+mj-lt"/>
              <a:buAutoNum type="arabicParenR"/>
            </a:pPr>
            <a:r>
              <a:rPr lang="en-US" sz="3100" dirty="0"/>
              <a:t>The best SS are those completed by professional consultants outside the institution.</a:t>
            </a:r>
          </a:p>
          <a:p>
            <a:pPr marL="514350" indent="-514350">
              <a:buFont typeface="+mj-lt"/>
              <a:buAutoNum type="arabicParenR"/>
            </a:pPr>
            <a:r>
              <a:rPr lang="en-US" sz="3100" dirty="0"/>
              <a:t>Of the three parts of the SS, the evaluation section should be the shortest if included at all.</a:t>
            </a:r>
          </a:p>
          <a:p>
            <a:pPr marL="514350" indent="-514350">
              <a:buFont typeface="+mj-lt"/>
              <a:buAutoNum type="arabicParenR"/>
            </a:pPr>
            <a:r>
              <a:rPr lang="en-US" sz="3100" dirty="0"/>
              <a:t>The best SS repeats the entire text of the </a:t>
            </a:r>
            <a:r>
              <a:rPr lang="en-US" sz="3100" i="1" dirty="0"/>
              <a:t>Standards</a:t>
            </a:r>
            <a:r>
              <a:rPr lang="en-US" sz="3100" dirty="0"/>
              <a:t> in the narrative.</a:t>
            </a:r>
          </a:p>
          <a:p>
            <a:pPr marL="514350" indent="-514350">
              <a:buFont typeface="+mj-lt"/>
              <a:buAutoNum type="arabicParenR"/>
            </a:pPr>
            <a:r>
              <a:rPr lang="en-US" sz="3100" dirty="0"/>
              <a:t>SS ignore a school’s mission and context and examine the data objectively.</a:t>
            </a:r>
          </a:p>
        </p:txBody>
      </p:sp>
    </p:spTree>
    <p:extLst>
      <p:ext uri="{BB962C8B-B14F-4D97-AF65-F5344CB8AC3E}">
        <p14:creationId xmlns:p14="http://schemas.microsoft.com/office/powerpoint/2010/main" val="33633313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0" end="0"/>
                                            </p:txEl>
                                          </p:spTgt>
                                        </p:tgtEl>
                                        <p:attrNameLst>
                                          <p:attrName>ppt_c</p:attrName>
                                        </p:attrNameLst>
                                      </p:cBhvr>
                                      <p:to>
                                        <a:srgbClr val="0066FF"/>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1" end="1"/>
                                            </p:txEl>
                                          </p:spTgt>
                                        </p:tgtEl>
                                        <p:attrNameLst>
                                          <p:attrName>ppt_c</p:attrName>
                                        </p:attrNameLst>
                                      </p:cBhvr>
                                      <p:to>
                                        <a:srgbClr val="0066FF"/>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6"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2" end="2"/>
                                            </p:txEl>
                                          </p:spTgt>
                                        </p:tgtEl>
                                        <p:attrNameLst>
                                          <p:attrName>ppt_c</p:attrName>
                                        </p:attrNameLst>
                                      </p:cBhvr>
                                      <p:to>
                                        <a:srgbClr val="0066FF"/>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6"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3" end="3"/>
                                            </p:txEl>
                                          </p:spTgt>
                                        </p:tgtEl>
                                        <p:attrNameLst>
                                          <p:attrName>ppt_c</p:attrName>
                                        </p:attrNameLst>
                                      </p:cBhvr>
                                      <p:to>
                                        <a:srgbClr val="0066FF"/>
                                      </p:to>
                                    </p:animClr>
                                  </p:subTnLst>
                                </p:cTn>
                              </p:par>
                            </p:childTnLst>
                          </p:cTn>
                        </p:par>
                      </p:childTnLst>
                    </p:cTn>
                  </p:par>
                  <p:par>
                    <p:cTn id="27" fill="hold">
                      <p:stCondLst>
                        <p:cond delay="indefinite"/>
                      </p:stCondLst>
                      <p:childTnLst>
                        <p:par>
                          <p:cTn id="28" fill="hold">
                            <p:stCondLst>
                              <p:cond delay="0"/>
                            </p:stCondLst>
                            <p:childTnLst>
                              <p:par>
                                <p:cTn id="29" presetID="2" presetClass="entr" presetSubtype="6"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4" end="4"/>
                                            </p:txEl>
                                          </p:spTgt>
                                        </p:tgtEl>
                                        <p:attrNameLst>
                                          <p:attrName>ppt_c</p:attrName>
                                        </p:attrNameLst>
                                      </p:cBhvr>
                                      <p:to>
                                        <a:srgbClr val="0066F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25</a:t>
            </a:fld>
            <a:endParaRPr lang="en-US" sz="1200" dirty="0">
              <a:solidFill>
                <a:schemeClr val="bg1"/>
              </a:solidFill>
            </a:endParaRPr>
          </a:p>
        </p:txBody>
      </p:sp>
      <p:sp>
        <p:nvSpPr>
          <p:cNvPr id="2" name="Title 1">
            <a:extLst>
              <a:ext uri="{FF2B5EF4-FFF2-40B4-BE49-F238E27FC236}">
                <a16:creationId xmlns:a16="http://schemas.microsoft.com/office/drawing/2014/main" id="{05F172AD-FCD4-A38D-A831-89BA2229F90B}"/>
              </a:ext>
            </a:extLst>
          </p:cNvPr>
          <p:cNvSpPr>
            <a:spLocks noGrp="1"/>
          </p:cNvSpPr>
          <p:nvPr>
            <p:ph type="title"/>
          </p:nvPr>
        </p:nvSpPr>
        <p:spPr>
          <a:xfrm>
            <a:off x="609600" y="274638"/>
            <a:ext cx="10972800" cy="763748"/>
          </a:xfrm>
        </p:spPr>
        <p:txBody>
          <a:bodyPr/>
          <a:lstStyle/>
          <a:p>
            <a:r>
              <a:rPr lang="en-US" dirty="0">
                <a:solidFill>
                  <a:srgbClr val="FFFF00"/>
                </a:solidFill>
              </a:rPr>
              <a:t>Formative Assessment – QUIZ – T or F</a:t>
            </a:r>
          </a:p>
        </p:txBody>
      </p:sp>
      <p:sp>
        <p:nvSpPr>
          <p:cNvPr id="5" name="Content Placeholder 4">
            <a:extLst>
              <a:ext uri="{FF2B5EF4-FFF2-40B4-BE49-F238E27FC236}">
                <a16:creationId xmlns:a16="http://schemas.microsoft.com/office/drawing/2014/main" id="{8C8EF079-DFDD-8BE8-E263-45F251D64F85}"/>
              </a:ext>
            </a:extLst>
          </p:cNvPr>
          <p:cNvSpPr>
            <a:spLocks noGrp="1"/>
          </p:cNvSpPr>
          <p:nvPr>
            <p:ph idx="1"/>
          </p:nvPr>
        </p:nvSpPr>
        <p:spPr>
          <a:xfrm>
            <a:off x="609600" y="1304211"/>
            <a:ext cx="10972800" cy="4525963"/>
          </a:xfrm>
        </p:spPr>
        <p:txBody>
          <a:bodyPr>
            <a:normAutofit lnSpcReduction="10000"/>
          </a:bodyPr>
          <a:lstStyle/>
          <a:p>
            <a:pPr marL="514350" indent="-514350">
              <a:buFont typeface="+mj-lt"/>
              <a:buAutoNum type="arabicParenR" startAt="6"/>
            </a:pPr>
            <a:r>
              <a:rPr lang="en-US" dirty="0"/>
              <a:t>The purpose of the SS is to tell the school’s story well.</a:t>
            </a:r>
          </a:p>
          <a:p>
            <a:pPr marL="514350" indent="-514350">
              <a:buFont typeface="+mj-lt"/>
              <a:buAutoNum type="arabicParenR" startAt="6"/>
            </a:pPr>
            <a:r>
              <a:rPr lang="en-US" dirty="0"/>
              <a:t>The school’s liaison should be avoided at all costs during the SS process.</a:t>
            </a:r>
          </a:p>
          <a:p>
            <a:pPr marL="514350" indent="-514350">
              <a:buFont typeface="+mj-lt"/>
              <a:buAutoNum type="arabicParenR" startAt="6"/>
            </a:pPr>
            <a:r>
              <a:rPr lang="en-US" dirty="0"/>
              <a:t>The best SS contain two parts: description and analysis.</a:t>
            </a:r>
          </a:p>
          <a:p>
            <a:pPr marL="514350" indent="-514350">
              <a:buFont typeface="+mj-lt"/>
              <a:buAutoNum type="arabicParenR" startAt="6"/>
            </a:pPr>
            <a:r>
              <a:rPr lang="en-US" dirty="0"/>
              <a:t>(a) description, (b) data-evaluation, (c) recommendations -- in light of the school’s mission and context -- form the outline of the SS.</a:t>
            </a:r>
          </a:p>
          <a:p>
            <a:pPr marL="514350" indent="-514350">
              <a:buFont typeface="+mj-lt"/>
              <a:buAutoNum type="arabicParenR" startAt="6"/>
            </a:pPr>
            <a:r>
              <a:rPr lang="en-US" dirty="0"/>
              <a:t> A SS’s recommendations are those received anecdotally by insightful senior faculty during the SS process.</a:t>
            </a:r>
          </a:p>
        </p:txBody>
      </p:sp>
    </p:spTree>
    <p:extLst>
      <p:ext uri="{BB962C8B-B14F-4D97-AF65-F5344CB8AC3E}">
        <p14:creationId xmlns:p14="http://schemas.microsoft.com/office/powerpoint/2010/main" val="39778608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0" end="0"/>
                                            </p:txEl>
                                          </p:spTgt>
                                        </p:tgtEl>
                                        <p:attrNameLst>
                                          <p:attrName>ppt_c</p:attrName>
                                        </p:attrNameLst>
                                      </p:cBhvr>
                                      <p:to>
                                        <a:srgbClr val="0066FF"/>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1" end="1"/>
                                            </p:txEl>
                                          </p:spTgt>
                                        </p:tgtEl>
                                        <p:attrNameLst>
                                          <p:attrName>ppt_c</p:attrName>
                                        </p:attrNameLst>
                                      </p:cBhvr>
                                      <p:to>
                                        <a:srgbClr val="0066FF"/>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6"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2" end="2"/>
                                            </p:txEl>
                                          </p:spTgt>
                                        </p:tgtEl>
                                        <p:attrNameLst>
                                          <p:attrName>ppt_c</p:attrName>
                                        </p:attrNameLst>
                                      </p:cBhvr>
                                      <p:to>
                                        <a:srgbClr val="0066FF"/>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6"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3" end="3"/>
                                            </p:txEl>
                                          </p:spTgt>
                                        </p:tgtEl>
                                        <p:attrNameLst>
                                          <p:attrName>ppt_c</p:attrName>
                                        </p:attrNameLst>
                                      </p:cBhvr>
                                      <p:to>
                                        <a:srgbClr val="0066FF"/>
                                      </p:to>
                                    </p:animClr>
                                  </p:subTnLst>
                                </p:cTn>
                              </p:par>
                            </p:childTnLst>
                          </p:cTn>
                        </p:par>
                      </p:childTnLst>
                    </p:cTn>
                  </p:par>
                  <p:par>
                    <p:cTn id="27" fill="hold">
                      <p:stCondLst>
                        <p:cond delay="indefinite"/>
                      </p:stCondLst>
                      <p:childTnLst>
                        <p:par>
                          <p:cTn id="28" fill="hold">
                            <p:stCondLst>
                              <p:cond delay="0"/>
                            </p:stCondLst>
                            <p:childTnLst>
                              <p:par>
                                <p:cTn id="29" presetID="2" presetClass="entr" presetSubtype="6"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4" end="4"/>
                                            </p:txEl>
                                          </p:spTgt>
                                        </p:tgtEl>
                                        <p:attrNameLst>
                                          <p:attrName>ppt_c</p:attrName>
                                        </p:attrNameLst>
                                      </p:cBhvr>
                                      <p:to>
                                        <a:srgbClr val="0066F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26</a:t>
            </a:fld>
            <a:endParaRPr lang="en-US" sz="1200" dirty="0">
              <a:solidFill>
                <a:schemeClr val="bg1"/>
              </a:solidFill>
            </a:endParaRPr>
          </a:p>
        </p:txBody>
      </p:sp>
      <p:sp>
        <p:nvSpPr>
          <p:cNvPr id="11" name="Title 6">
            <a:extLst>
              <a:ext uri="{FF2B5EF4-FFF2-40B4-BE49-F238E27FC236}">
                <a16:creationId xmlns:a16="http://schemas.microsoft.com/office/drawing/2014/main" id="{F11C7F2C-70B9-93B7-397E-E0DD8936CB82}"/>
              </a:ext>
            </a:extLst>
          </p:cNvPr>
          <p:cNvSpPr txBox="1">
            <a:spLocks/>
          </p:cNvSpPr>
          <p:nvPr/>
        </p:nvSpPr>
        <p:spPr>
          <a:xfrm>
            <a:off x="609600" y="0"/>
            <a:ext cx="10972800" cy="1390863"/>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bg1"/>
                </a:solidFill>
                <a:latin typeface="Optima LT Std" pitchFamily="34" charset="0"/>
                <a:ea typeface="+mj-ea"/>
                <a:cs typeface="+mj-cs"/>
              </a:defRPr>
            </a:lvl1pPr>
          </a:lstStyle>
          <a:p>
            <a:r>
              <a:rPr lang="en-US" sz="4000" dirty="0"/>
              <a:t>The Self-Study Report . . . </a:t>
            </a:r>
          </a:p>
          <a:p>
            <a:r>
              <a:rPr lang="en-US" sz="4000" dirty="0"/>
              <a:t>The specific report </a:t>
            </a:r>
            <a:r>
              <a:rPr lang="en-US" sz="4000" b="1" dirty="0">
                <a:solidFill>
                  <a:srgbClr val="FFFF00"/>
                </a:solidFill>
              </a:rPr>
              <a:t>structure</a:t>
            </a:r>
          </a:p>
        </p:txBody>
      </p:sp>
      <p:pic>
        <p:nvPicPr>
          <p:cNvPr id="14" name="Picture 13" descr="A picture containing container, wooden, basket, chair&#10;&#10;Description automatically generated">
            <a:extLst>
              <a:ext uri="{FF2B5EF4-FFF2-40B4-BE49-F238E27FC236}">
                <a16:creationId xmlns:a16="http://schemas.microsoft.com/office/drawing/2014/main" id="{1F86EC9C-1A07-F198-CF90-90ACFF509A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3722" y="2812862"/>
            <a:ext cx="3833948" cy="1861140"/>
          </a:xfrm>
          <a:prstGeom prst="rect">
            <a:avLst/>
          </a:prstGeom>
        </p:spPr>
      </p:pic>
      <p:sp>
        <p:nvSpPr>
          <p:cNvPr id="5" name="Content Placeholder 4">
            <a:extLst>
              <a:ext uri="{FF2B5EF4-FFF2-40B4-BE49-F238E27FC236}">
                <a16:creationId xmlns:a16="http://schemas.microsoft.com/office/drawing/2014/main" id="{4252A712-9690-7E5F-56D8-AC6B4F754609}"/>
              </a:ext>
            </a:extLst>
          </p:cNvPr>
          <p:cNvSpPr>
            <a:spLocks noGrp="1"/>
          </p:cNvSpPr>
          <p:nvPr>
            <p:ph idx="1"/>
          </p:nvPr>
        </p:nvSpPr>
        <p:spPr>
          <a:xfrm>
            <a:off x="609600" y="1855694"/>
            <a:ext cx="10972800" cy="4270470"/>
          </a:xfrm>
        </p:spPr>
        <p:txBody>
          <a:bodyPr>
            <a:normAutofit lnSpcReduction="10000"/>
          </a:bodyPr>
          <a:lstStyle/>
          <a:p>
            <a:pPr marL="0" indent="0">
              <a:buNone/>
            </a:pPr>
            <a:r>
              <a:rPr lang="en-US" dirty="0"/>
              <a:t>Organization and length</a:t>
            </a:r>
          </a:p>
          <a:p>
            <a:pPr marL="971550" lvl="1" indent="-514350">
              <a:buFont typeface="+mj-lt"/>
              <a:buAutoNum type="arabicPeriod"/>
            </a:pPr>
            <a:r>
              <a:rPr lang="en-US" dirty="0"/>
              <a:t>Introductory chapter</a:t>
            </a:r>
          </a:p>
          <a:p>
            <a:pPr marL="971550" lvl="1" indent="-514350">
              <a:buFont typeface="+mj-lt"/>
              <a:buAutoNum type="arabicPeriod"/>
            </a:pPr>
            <a:r>
              <a:rPr lang="en-US" dirty="0"/>
              <a:t>School synopsis</a:t>
            </a:r>
          </a:p>
          <a:p>
            <a:pPr marL="971550" lvl="1" indent="-514350">
              <a:buFont typeface="+mj-lt"/>
              <a:buAutoNum type="arabicPeriod"/>
            </a:pPr>
            <a:r>
              <a:rPr lang="en-US" dirty="0"/>
              <a:t>Main narrative</a:t>
            </a:r>
          </a:p>
          <a:p>
            <a:pPr marL="971550" lvl="1" indent="-514350">
              <a:buFont typeface="+mj-lt"/>
              <a:buAutoNum type="arabicPeriod"/>
            </a:pPr>
            <a:r>
              <a:rPr lang="en-US" dirty="0"/>
              <a:t>Concluding chapter</a:t>
            </a:r>
          </a:p>
          <a:p>
            <a:endParaRPr lang="en-US" dirty="0"/>
          </a:p>
          <a:p>
            <a:pPr marL="0" indent="0">
              <a:buNone/>
            </a:pPr>
            <a:r>
              <a:rPr lang="en-US" dirty="0"/>
              <a:t>Required appendixes</a:t>
            </a:r>
          </a:p>
          <a:p>
            <a:pPr marL="0" indent="0">
              <a:buNone/>
            </a:pPr>
            <a:r>
              <a:rPr lang="en-US" dirty="0"/>
              <a:t>Supplemental materials</a:t>
            </a:r>
          </a:p>
          <a:p>
            <a:endParaRPr lang="en-US" dirty="0"/>
          </a:p>
        </p:txBody>
      </p:sp>
    </p:spTree>
    <p:extLst>
      <p:ext uri="{BB962C8B-B14F-4D97-AF65-F5344CB8AC3E}">
        <p14:creationId xmlns:p14="http://schemas.microsoft.com/office/powerpoint/2010/main" val="3438856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27</a:t>
            </a:fld>
            <a:endParaRPr lang="en-US" sz="1200" dirty="0">
              <a:solidFill>
                <a:schemeClr val="bg1"/>
              </a:solidFill>
            </a:endParaRPr>
          </a:p>
        </p:txBody>
      </p:sp>
      <p:sp>
        <p:nvSpPr>
          <p:cNvPr id="11" name="Title 6">
            <a:extLst>
              <a:ext uri="{FF2B5EF4-FFF2-40B4-BE49-F238E27FC236}">
                <a16:creationId xmlns:a16="http://schemas.microsoft.com/office/drawing/2014/main" id="{F11C7F2C-70B9-93B7-397E-E0DD8936CB82}"/>
              </a:ext>
            </a:extLst>
          </p:cNvPr>
          <p:cNvSpPr txBox="1">
            <a:spLocks/>
          </p:cNvSpPr>
          <p:nvPr/>
        </p:nvSpPr>
        <p:spPr>
          <a:xfrm>
            <a:off x="515470" y="359565"/>
            <a:ext cx="10972800" cy="703262"/>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bg1"/>
                </a:solidFill>
                <a:latin typeface="Optima LT Std" pitchFamily="34" charset="0"/>
                <a:ea typeface="+mj-ea"/>
                <a:cs typeface="+mj-cs"/>
              </a:defRPr>
            </a:lvl1pPr>
          </a:lstStyle>
          <a:p>
            <a:r>
              <a:rPr lang="en-US" sz="4000" dirty="0"/>
              <a:t>The specific report </a:t>
            </a:r>
            <a:r>
              <a:rPr lang="en-US" sz="4000" b="1" dirty="0">
                <a:solidFill>
                  <a:srgbClr val="FFFF00"/>
                </a:solidFill>
              </a:rPr>
              <a:t>structure</a:t>
            </a:r>
          </a:p>
        </p:txBody>
      </p:sp>
      <p:sp>
        <p:nvSpPr>
          <p:cNvPr id="5" name="Content Placeholder 4">
            <a:extLst>
              <a:ext uri="{FF2B5EF4-FFF2-40B4-BE49-F238E27FC236}">
                <a16:creationId xmlns:a16="http://schemas.microsoft.com/office/drawing/2014/main" id="{4252A712-9690-7E5F-56D8-AC6B4F754609}"/>
              </a:ext>
            </a:extLst>
          </p:cNvPr>
          <p:cNvSpPr>
            <a:spLocks noGrp="1"/>
          </p:cNvSpPr>
          <p:nvPr>
            <p:ph idx="1"/>
          </p:nvPr>
        </p:nvSpPr>
        <p:spPr/>
        <p:txBody>
          <a:bodyPr>
            <a:normAutofit lnSpcReduction="10000"/>
          </a:bodyPr>
          <a:lstStyle/>
          <a:p>
            <a:pPr marL="0" indent="0">
              <a:buNone/>
            </a:pPr>
            <a:r>
              <a:rPr lang="en-US" dirty="0"/>
              <a:t>Four parts of report</a:t>
            </a:r>
          </a:p>
          <a:p>
            <a:pPr marL="971550" lvl="1" indent="-514350">
              <a:buFont typeface="+mj-lt"/>
              <a:buAutoNum type="arabicPeriod"/>
            </a:pPr>
            <a:r>
              <a:rPr lang="en-US" dirty="0"/>
              <a:t>Introductory chapter	(5-8 pages)</a:t>
            </a:r>
          </a:p>
          <a:p>
            <a:pPr marL="971550" lvl="1" indent="-514350">
              <a:buFont typeface="+mj-lt"/>
              <a:buAutoNum type="arabicPeriod"/>
            </a:pPr>
            <a:r>
              <a:rPr lang="en-US" dirty="0"/>
              <a:t>School synopsis		(1-2 pp)</a:t>
            </a:r>
          </a:p>
          <a:p>
            <a:pPr marL="971550" lvl="1" indent="-514350">
              <a:buFont typeface="+mj-lt"/>
              <a:buAutoNum type="arabicPeriod"/>
            </a:pPr>
            <a:r>
              <a:rPr lang="en-US" dirty="0"/>
              <a:t>Main narrative 		(50-80 pp)</a:t>
            </a:r>
          </a:p>
          <a:p>
            <a:pPr marL="971550" lvl="1" indent="-514350">
              <a:buFont typeface="+mj-lt"/>
              <a:buAutoNum type="arabicPeriod"/>
            </a:pPr>
            <a:r>
              <a:rPr lang="en-US" dirty="0"/>
              <a:t>Concluding chapter 	(4-5 pp)</a:t>
            </a:r>
          </a:p>
          <a:p>
            <a:pPr marL="457200" lvl="1" indent="0">
              <a:buNone/>
            </a:pPr>
            <a:r>
              <a:rPr lang="en-US" dirty="0"/>
              <a:t>	                             </a:t>
            </a:r>
            <a:r>
              <a:rPr lang="en-US" dirty="0">
                <a:solidFill>
                  <a:srgbClr val="F5CFFD"/>
                </a:solidFill>
              </a:rPr>
              <a:t>TOTAL     65-100 pp</a:t>
            </a:r>
          </a:p>
          <a:p>
            <a:endParaRPr lang="en-US" dirty="0"/>
          </a:p>
          <a:p>
            <a:pPr marL="0" indent="0">
              <a:buNone/>
            </a:pPr>
            <a:r>
              <a:rPr lang="en-US" dirty="0"/>
              <a:t>Required appendixes – </a:t>
            </a:r>
            <a:r>
              <a:rPr lang="en-US" i="1" dirty="0">
                <a:solidFill>
                  <a:srgbClr val="FFC000"/>
                </a:solidFill>
              </a:rPr>
              <a:t>PDF flash drive only</a:t>
            </a:r>
          </a:p>
          <a:p>
            <a:pPr marL="0" indent="0">
              <a:buNone/>
            </a:pPr>
            <a:r>
              <a:rPr lang="en-US" dirty="0"/>
              <a:t>Supplemental materials – </a:t>
            </a:r>
            <a:r>
              <a:rPr lang="en-US" i="1" dirty="0">
                <a:solidFill>
                  <a:srgbClr val="FFC000"/>
                </a:solidFill>
              </a:rPr>
              <a:t>Online and/or Resource Room</a:t>
            </a:r>
          </a:p>
          <a:p>
            <a:endParaRPr lang="en-US" dirty="0"/>
          </a:p>
        </p:txBody>
      </p:sp>
      <p:pic>
        <p:nvPicPr>
          <p:cNvPr id="12" name="Picture 11" descr="Graphical user interface, website&#10;&#10;Description automatically generated">
            <a:extLst>
              <a:ext uri="{FF2B5EF4-FFF2-40B4-BE49-F238E27FC236}">
                <a16:creationId xmlns:a16="http://schemas.microsoft.com/office/drawing/2014/main" id="{43569E7C-5D20-E44E-4CFA-63C003AA37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70254" y="1355297"/>
            <a:ext cx="2216946" cy="2887664"/>
          </a:xfrm>
          <a:prstGeom prst="rect">
            <a:avLst/>
          </a:prstGeom>
        </p:spPr>
      </p:pic>
      <p:sp>
        <p:nvSpPr>
          <p:cNvPr id="13" name="Right Brace 12">
            <a:extLst>
              <a:ext uri="{FF2B5EF4-FFF2-40B4-BE49-F238E27FC236}">
                <a16:creationId xmlns:a16="http://schemas.microsoft.com/office/drawing/2014/main" id="{16A2F1CA-A3FE-DFF1-BD5C-D5BDB21DFD0E}"/>
              </a:ext>
            </a:extLst>
          </p:cNvPr>
          <p:cNvSpPr/>
          <p:nvPr/>
        </p:nvSpPr>
        <p:spPr>
          <a:xfrm>
            <a:off x="6556917" y="2036866"/>
            <a:ext cx="1020905" cy="2481346"/>
          </a:xfrm>
          <a:prstGeom prst="rightBrace">
            <a:avLst>
              <a:gd name="adj1" fmla="val 8333"/>
              <a:gd name="adj2" fmla="val 50547"/>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solidFill>
                <a:srgbClr val="FFC000"/>
              </a:solidFill>
            </a:endParaRPr>
          </a:p>
        </p:txBody>
      </p:sp>
      <p:sp>
        <p:nvSpPr>
          <p:cNvPr id="15" name="Rectangle 14">
            <a:extLst>
              <a:ext uri="{FF2B5EF4-FFF2-40B4-BE49-F238E27FC236}">
                <a16:creationId xmlns:a16="http://schemas.microsoft.com/office/drawing/2014/main" id="{B5034B5B-76A9-071D-9CD2-5EB616A74B3E}"/>
              </a:ext>
            </a:extLst>
          </p:cNvPr>
          <p:cNvSpPr/>
          <p:nvPr/>
        </p:nvSpPr>
        <p:spPr>
          <a:xfrm>
            <a:off x="7728094" y="2100367"/>
            <a:ext cx="1487088" cy="215900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rPr>
              <a:t>Print </a:t>
            </a:r>
            <a:r>
              <a:rPr lang="en-US" sz="2800" u="sng" dirty="0">
                <a:solidFill>
                  <a:srgbClr val="FF0000"/>
                </a:solidFill>
              </a:rPr>
              <a:t>and</a:t>
            </a:r>
            <a:r>
              <a:rPr lang="en-US" sz="2800" dirty="0">
                <a:solidFill>
                  <a:srgbClr val="FF0000"/>
                </a:solidFill>
              </a:rPr>
              <a:t> </a:t>
            </a:r>
          </a:p>
          <a:p>
            <a:pPr algn="ctr"/>
            <a:r>
              <a:rPr lang="en-US" sz="2800" dirty="0">
                <a:solidFill>
                  <a:srgbClr val="FF0000"/>
                </a:solidFill>
              </a:rPr>
              <a:t>PDF on flash drive</a:t>
            </a:r>
          </a:p>
        </p:txBody>
      </p:sp>
    </p:spTree>
    <p:extLst>
      <p:ext uri="{BB962C8B-B14F-4D97-AF65-F5344CB8AC3E}">
        <p14:creationId xmlns:p14="http://schemas.microsoft.com/office/powerpoint/2010/main" val="4215602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par>
                          <p:cTn id="8" fill="hold">
                            <p:stCondLst>
                              <p:cond delay="1000"/>
                            </p:stCondLst>
                            <p:childTnLst>
                              <p:par>
                                <p:cTn id="9" presetID="14" presetClass="entr" presetSubtype="1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randombar(horizontal)">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28</a:t>
            </a:fld>
            <a:endParaRPr lang="en-US" sz="1200" dirty="0">
              <a:solidFill>
                <a:schemeClr val="bg1"/>
              </a:solidFill>
            </a:endParaRPr>
          </a:p>
        </p:txBody>
      </p:sp>
      <p:sp>
        <p:nvSpPr>
          <p:cNvPr id="7" name="Title 6">
            <a:extLst>
              <a:ext uri="{FF2B5EF4-FFF2-40B4-BE49-F238E27FC236}">
                <a16:creationId xmlns:a16="http://schemas.microsoft.com/office/drawing/2014/main" id="{EED0AD60-D803-21AC-0595-FD2119E2D636}"/>
              </a:ext>
            </a:extLst>
          </p:cNvPr>
          <p:cNvSpPr>
            <a:spLocks noGrp="1"/>
          </p:cNvSpPr>
          <p:nvPr>
            <p:ph type="title"/>
          </p:nvPr>
        </p:nvSpPr>
        <p:spPr>
          <a:xfrm>
            <a:off x="609600" y="274638"/>
            <a:ext cx="10972800" cy="593725"/>
          </a:xfrm>
        </p:spPr>
        <p:txBody>
          <a:bodyPr>
            <a:normAutofit fontScale="90000"/>
          </a:bodyPr>
          <a:lstStyle/>
          <a:p>
            <a:r>
              <a:rPr lang="en-US" dirty="0">
                <a:solidFill>
                  <a:srgbClr val="FFFF00"/>
                </a:solidFill>
              </a:rPr>
              <a:t>Part 1. Introductory chapter </a:t>
            </a:r>
            <a:r>
              <a:rPr lang="en-US" dirty="0"/>
              <a:t>(5-8 pp)</a:t>
            </a:r>
          </a:p>
        </p:txBody>
      </p:sp>
      <p:sp>
        <p:nvSpPr>
          <p:cNvPr id="13" name="Content Placeholder 4">
            <a:extLst>
              <a:ext uri="{FF2B5EF4-FFF2-40B4-BE49-F238E27FC236}">
                <a16:creationId xmlns:a16="http://schemas.microsoft.com/office/drawing/2014/main" id="{7CBF926C-0155-5251-4E1E-4E3FB911C728}"/>
              </a:ext>
            </a:extLst>
          </p:cNvPr>
          <p:cNvSpPr>
            <a:spLocks noGrp="1"/>
          </p:cNvSpPr>
          <p:nvPr>
            <p:ph idx="1"/>
          </p:nvPr>
        </p:nvSpPr>
        <p:spPr>
          <a:xfrm>
            <a:off x="121024" y="1277471"/>
            <a:ext cx="12070976" cy="4998088"/>
          </a:xfrm>
        </p:spPr>
        <p:txBody>
          <a:bodyPr>
            <a:normAutofit fontScale="70000" lnSpcReduction="20000"/>
          </a:bodyPr>
          <a:lstStyle/>
          <a:p>
            <a:pPr marL="1431925" indent="-457200">
              <a:buFont typeface="Wingdings" panose="05000000000000000000" pitchFamily="2" charset="2"/>
              <a:buChar char="ü"/>
            </a:pPr>
            <a:r>
              <a:rPr lang="en-US" sz="3200" dirty="0">
                <a:solidFill>
                  <a:srgbClr val="FFC000"/>
                </a:solidFill>
              </a:rPr>
              <a:t>Sets context for entire self-study report</a:t>
            </a:r>
          </a:p>
          <a:p>
            <a:pPr marL="1431925" indent="-457200">
              <a:buFont typeface="Wingdings" panose="05000000000000000000" pitchFamily="2" charset="2"/>
              <a:buChar char="ü"/>
            </a:pPr>
            <a:r>
              <a:rPr lang="en-US" sz="3200" dirty="0"/>
              <a:t>Title page with name of school and date of visit</a:t>
            </a:r>
          </a:p>
          <a:p>
            <a:pPr marL="1431925" indent="-457200">
              <a:buFont typeface="Wingdings" panose="05000000000000000000" pitchFamily="2" charset="2"/>
              <a:buChar char="ü"/>
            </a:pPr>
            <a:r>
              <a:rPr lang="en-US" sz="3200" dirty="0"/>
              <a:t>Possibly a Preface with list of abbreviations or other orienting materials</a:t>
            </a:r>
          </a:p>
          <a:p>
            <a:pPr marL="1431925" indent="-457200">
              <a:buFont typeface="Wingdings" panose="05000000000000000000" pitchFamily="2" charset="2"/>
              <a:buChar char="ü"/>
            </a:pPr>
            <a:endParaRPr lang="en-US" sz="3200" dirty="0"/>
          </a:p>
          <a:p>
            <a:pPr marL="1431925" indent="-457200">
              <a:buFont typeface="Wingdings" panose="05000000000000000000" pitchFamily="2" charset="2"/>
              <a:buChar char="ü"/>
            </a:pPr>
            <a:r>
              <a:rPr lang="en-US" sz="3200" dirty="0">
                <a:solidFill>
                  <a:srgbClr val="FFC000"/>
                </a:solidFill>
              </a:rPr>
              <a:t>Briefly introduce the school </a:t>
            </a:r>
          </a:p>
          <a:p>
            <a:pPr marL="1831975" lvl="1" indent="-457200">
              <a:buFont typeface="Wingdings" panose="05000000000000000000" pitchFamily="2" charset="2"/>
              <a:buChar char="ü"/>
            </a:pPr>
            <a:r>
              <a:rPr lang="en-US" sz="2400" dirty="0"/>
              <a:t>mission/context/history/ecclesial-denominational commitments</a:t>
            </a:r>
          </a:p>
          <a:p>
            <a:pPr marL="1831975" lvl="1" indent="-457200">
              <a:buFont typeface="Wingdings" panose="05000000000000000000" pitchFamily="2" charset="2"/>
              <a:buChar char="ü"/>
            </a:pPr>
            <a:r>
              <a:rPr lang="en-US" sz="2400" dirty="0"/>
              <a:t>Special qualities/programs/uniqueness of the school</a:t>
            </a:r>
          </a:p>
          <a:p>
            <a:pPr marL="1431925" indent="-457200">
              <a:buFont typeface="Wingdings" panose="05000000000000000000" pitchFamily="2" charset="2"/>
              <a:buChar char="ü"/>
            </a:pPr>
            <a:r>
              <a:rPr lang="en-US" sz="3200" dirty="0"/>
              <a:t>Summarize major changes since last comprehensive visit</a:t>
            </a:r>
          </a:p>
          <a:p>
            <a:pPr marL="1431925" indent="-457200">
              <a:buFont typeface="Wingdings" panose="05000000000000000000" pitchFamily="2" charset="2"/>
              <a:buChar char="ü"/>
            </a:pPr>
            <a:r>
              <a:rPr lang="en-US" sz="3200" dirty="0"/>
              <a:t>Review accreditation history </a:t>
            </a:r>
            <a:r>
              <a:rPr lang="en-US" sz="2800" dirty="0"/>
              <a:t>(since last visit)</a:t>
            </a:r>
          </a:p>
          <a:p>
            <a:pPr marL="1831975" lvl="1" indent="-457200">
              <a:buFont typeface="Wingdings" panose="05000000000000000000" pitchFamily="2" charset="2"/>
              <a:buChar char="ü"/>
            </a:pPr>
            <a:r>
              <a:rPr lang="en-US" dirty="0"/>
              <a:t>Including school’s response to the last evaluation committee recommendations from full report</a:t>
            </a:r>
          </a:p>
          <a:p>
            <a:pPr marL="1831975" lvl="1" indent="-457200">
              <a:buFont typeface="Wingdings" panose="05000000000000000000" pitchFamily="2" charset="2"/>
              <a:buChar char="ü"/>
            </a:pPr>
            <a:r>
              <a:rPr lang="en-US" dirty="0"/>
              <a:t>Any additional action items from the ATS Board of Commissioners</a:t>
            </a:r>
          </a:p>
          <a:p>
            <a:pPr marL="1831975" lvl="1" indent="-457200">
              <a:buFont typeface="Wingdings" panose="05000000000000000000" pitchFamily="2" charset="2"/>
              <a:buChar char="ü"/>
            </a:pPr>
            <a:endParaRPr lang="en-US" dirty="0"/>
          </a:p>
          <a:p>
            <a:pPr marL="1431925" indent="-457200">
              <a:buFont typeface="Wingdings" panose="05000000000000000000" pitchFamily="2" charset="2"/>
              <a:buChar char="ü"/>
            </a:pPr>
            <a:r>
              <a:rPr lang="en-US" sz="3200" dirty="0">
                <a:solidFill>
                  <a:srgbClr val="FFC000"/>
                </a:solidFill>
              </a:rPr>
              <a:t>Give overview of the design and process of the self-study process</a:t>
            </a:r>
          </a:p>
          <a:p>
            <a:pPr marL="1831975" lvl="1" indent="-457200">
              <a:buFont typeface="Wingdings" panose="05000000000000000000" pitchFamily="2" charset="2"/>
              <a:buChar char="ü"/>
            </a:pPr>
            <a:r>
              <a:rPr lang="en-US" dirty="0"/>
              <a:t>Description of committee structure</a:t>
            </a:r>
          </a:p>
          <a:p>
            <a:pPr marL="1831975" lvl="1" indent="-457200">
              <a:buFont typeface="Wingdings" panose="05000000000000000000" pitchFamily="2" charset="2"/>
              <a:buChar char="ü"/>
            </a:pPr>
            <a:r>
              <a:rPr lang="en-US" dirty="0"/>
              <a:t>How school involved broad participation of stakeholders in the process</a:t>
            </a:r>
          </a:p>
        </p:txBody>
      </p:sp>
      <p:sp>
        <p:nvSpPr>
          <p:cNvPr id="2" name="Rectangle: Rounded Corners 1">
            <a:extLst>
              <a:ext uri="{FF2B5EF4-FFF2-40B4-BE49-F238E27FC236}">
                <a16:creationId xmlns:a16="http://schemas.microsoft.com/office/drawing/2014/main" id="{B08E9570-E146-2BC8-CD78-CA7961DD9856}"/>
              </a:ext>
            </a:extLst>
          </p:cNvPr>
          <p:cNvSpPr/>
          <p:nvPr/>
        </p:nvSpPr>
        <p:spPr>
          <a:xfrm>
            <a:off x="9412940" y="2583264"/>
            <a:ext cx="2297105" cy="1102659"/>
          </a:xfrm>
          <a:prstGeom prst="roundRect">
            <a:avLst/>
          </a:prstGeom>
          <a:solidFill>
            <a:srgbClr val="F66E8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Often written last</a:t>
            </a:r>
          </a:p>
        </p:txBody>
      </p:sp>
    </p:spTree>
    <p:extLst>
      <p:ext uri="{BB962C8B-B14F-4D97-AF65-F5344CB8AC3E}">
        <p14:creationId xmlns:p14="http://schemas.microsoft.com/office/powerpoint/2010/main" val="2175351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29</a:t>
            </a:fld>
            <a:endParaRPr lang="en-US" sz="1200" dirty="0">
              <a:solidFill>
                <a:schemeClr val="bg1"/>
              </a:solidFill>
            </a:endParaRPr>
          </a:p>
        </p:txBody>
      </p:sp>
      <p:sp>
        <p:nvSpPr>
          <p:cNvPr id="7" name="Title 6">
            <a:extLst>
              <a:ext uri="{FF2B5EF4-FFF2-40B4-BE49-F238E27FC236}">
                <a16:creationId xmlns:a16="http://schemas.microsoft.com/office/drawing/2014/main" id="{EED0AD60-D803-21AC-0595-FD2119E2D636}"/>
              </a:ext>
            </a:extLst>
          </p:cNvPr>
          <p:cNvSpPr>
            <a:spLocks noGrp="1"/>
          </p:cNvSpPr>
          <p:nvPr>
            <p:ph type="title"/>
          </p:nvPr>
        </p:nvSpPr>
        <p:spPr>
          <a:xfrm>
            <a:off x="609600" y="274638"/>
            <a:ext cx="10972800" cy="677108"/>
          </a:xfrm>
        </p:spPr>
        <p:txBody>
          <a:bodyPr>
            <a:normAutofit fontScale="90000"/>
          </a:bodyPr>
          <a:lstStyle/>
          <a:p>
            <a:r>
              <a:rPr lang="en-US" dirty="0">
                <a:solidFill>
                  <a:srgbClr val="FFFF00"/>
                </a:solidFill>
              </a:rPr>
              <a:t>Part 2. School synopsis </a:t>
            </a:r>
            <a:r>
              <a:rPr lang="en-US" dirty="0"/>
              <a:t>(1-2 pp)</a:t>
            </a:r>
          </a:p>
        </p:txBody>
      </p:sp>
      <p:sp>
        <p:nvSpPr>
          <p:cNvPr id="13" name="Content Placeholder 4">
            <a:extLst>
              <a:ext uri="{FF2B5EF4-FFF2-40B4-BE49-F238E27FC236}">
                <a16:creationId xmlns:a16="http://schemas.microsoft.com/office/drawing/2014/main" id="{7CBF926C-0155-5251-4E1E-4E3FB911C728}"/>
              </a:ext>
            </a:extLst>
          </p:cNvPr>
          <p:cNvSpPr>
            <a:spLocks noGrp="1"/>
          </p:cNvSpPr>
          <p:nvPr>
            <p:ph idx="1"/>
          </p:nvPr>
        </p:nvSpPr>
        <p:spPr>
          <a:xfrm>
            <a:off x="-275029" y="1371600"/>
            <a:ext cx="12192000" cy="4885567"/>
          </a:xfrm>
        </p:spPr>
        <p:txBody>
          <a:bodyPr>
            <a:normAutofit fontScale="92500" lnSpcReduction="10000"/>
          </a:bodyPr>
          <a:lstStyle/>
          <a:p>
            <a:pPr marL="1489075" indent="-514350">
              <a:buFont typeface="+mj-lt"/>
              <a:buAutoNum type="arabicParenR"/>
            </a:pPr>
            <a:r>
              <a:rPr lang="en-US" sz="3200" dirty="0"/>
              <a:t>List all degrees (# credits, # students)</a:t>
            </a:r>
          </a:p>
          <a:p>
            <a:pPr marL="1489075" indent="-514350">
              <a:buFont typeface="+mj-lt"/>
              <a:buAutoNum type="arabicParenR"/>
            </a:pPr>
            <a:r>
              <a:rPr lang="en-US" sz="3200" dirty="0"/>
              <a:t>List all additional locations (% of degree)</a:t>
            </a:r>
          </a:p>
          <a:p>
            <a:pPr marL="1489075" indent="-514350">
              <a:buFont typeface="+mj-lt"/>
              <a:buAutoNum type="arabicParenR"/>
            </a:pPr>
            <a:r>
              <a:rPr lang="en-US" sz="3200" dirty="0"/>
              <a:t>List all modalities (onsite, online, offsite)</a:t>
            </a:r>
          </a:p>
          <a:p>
            <a:pPr marL="1489075" indent="-514350">
              <a:buFont typeface="+mj-lt"/>
              <a:buAutoNum type="arabicParenR"/>
            </a:pPr>
            <a:r>
              <a:rPr lang="en-US" sz="3200" dirty="0"/>
              <a:t>Number of faculty/staff (FT &amp; PT), trustees</a:t>
            </a:r>
          </a:p>
          <a:p>
            <a:pPr marL="1489075" indent="-514350">
              <a:buFont typeface="+mj-lt"/>
              <a:buAutoNum type="arabicParenR"/>
            </a:pPr>
            <a:r>
              <a:rPr lang="en-US" sz="3200" dirty="0"/>
              <a:t>Relationship with any denomination(s)</a:t>
            </a:r>
          </a:p>
          <a:p>
            <a:pPr marL="1489075" indent="-514350">
              <a:buFont typeface="+mj-lt"/>
              <a:buAutoNum type="arabicParenR"/>
            </a:pPr>
            <a:r>
              <a:rPr lang="en-US" sz="3200" dirty="0"/>
              <a:t>List of any other accrediting agencies</a:t>
            </a:r>
          </a:p>
          <a:p>
            <a:pPr marL="1489075" indent="-514350">
              <a:buFont typeface="+mj-lt"/>
              <a:buAutoNum type="arabicParenR"/>
            </a:pPr>
            <a:r>
              <a:rPr lang="en-US" sz="3200" dirty="0"/>
              <a:t>Link to school’s announcement about visit</a:t>
            </a:r>
          </a:p>
          <a:p>
            <a:pPr marL="1489075" indent="-514350">
              <a:buFont typeface="+mj-lt"/>
              <a:buAutoNum type="arabicParenR"/>
            </a:pPr>
            <a:r>
              <a:rPr lang="en-US" sz="3200" dirty="0"/>
              <a:t>Link to school’s statement of accreditation</a:t>
            </a:r>
          </a:p>
          <a:p>
            <a:pPr marL="1489075" indent="-514350">
              <a:buFont typeface="+mj-lt"/>
              <a:buAutoNum type="arabicParenR"/>
            </a:pPr>
            <a:r>
              <a:rPr lang="en-US" sz="3200" dirty="0"/>
              <a:t>Indication of whether school participates in Title IV &amp; gatekeeper</a:t>
            </a:r>
          </a:p>
          <a:p>
            <a:pPr marL="0" indent="0">
              <a:buNone/>
            </a:pPr>
            <a:endParaRPr lang="en-US" dirty="0"/>
          </a:p>
        </p:txBody>
      </p:sp>
      <p:sp>
        <p:nvSpPr>
          <p:cNvPr id="11" name="TextBox 10">
            <a:extLst>
              <a:ext uri="{FF2B5EF4-FFF2-40B4-BE49-F238E27FC236}">
                <a16:creationId xmlns:a16="http://schemas.microsoft.com/office/drawing/2014/main" id="{B0BAE9A3-C8C7-054A-F17B-604E8669A043}"/>
              </a:ext>
            </a:extLst>
          </p:cNvPr>
          <p:cNvSpPr txBox="1"/>
          <p:nvPr/>
        </p:nvSpPr>
        <p:spPr>
          <a:xfrm>
            <a:off x="8468060" y="1690359"/>
            <a:ext cx="3505200" cy="1569660"/>
          </a:xfrm>
          <a:prstGeom prst="rect">
            <a:avLst/>
          </a:prstGeom>
          <a:solidFill>
            <a:schemeClr val="accent5">
              <a:lumMod val="60000"/>
              <a:lumOff val="40000"/>
            </a:schemeClr>
          </a:solidFill>
          <a:ln w="76200">
            <a:solidFill>
              <a:srgbClr val="0070C0"/>
            </a:solidFill>
          </a:ln>
        </p:spPr>
        <p:txBody>
          <a:bodyPr wrap="square" rtlCol="0">
            <a:spAutoFit/>
          </a:bodyPr>
          <a:lstStyle/>
          <a:p>
            <a:pPr algn="ctr"/>
            <a:r>
              <a:rPr lang="en-US" sz="2400" b="1" dirty="0"/>
              <a:t>See </a:t>
            </a:r>
            <a:r>
              <a:rPr lang="en-US" sz="2400" b="1" i="1" dirty="0"/>
              <a:t>Self-Study Handbook </a:t>
            </a:r>
            <a:r>
              <a:rPr lang="en-US" sz="2400" b="1" dirty="0"/>
              <a:t>(pp 22) for details</a:t>
            </a:r>
          </a:p>
          <a:p>
            <a:pPr algn="ctr"/>
            <a:endParaRPr lang="en-US" sz="2400" b="1" dirty="0"/>
          </a:p>
          <a:p>
            <a:pPr algn="ctr"/>
            <a:r>
              <a:rPr lang="en-US" sz="2400" b="1" dirty="0"/>
              <a:t>Nice tables are a plus!</a:t>
            </a:r>
          </a:p>
        </p:txBody>
      </p:sp>
      <p:sp>
        <p:nvSpPr>
          <p:cNvPr id="14" name="Rectangle: Rounded Corners 13">
            <a:extLst>
              <a:ext uri="{FF2B5EF4-FFF2-40B4-BE49-F238E27FC236}">
                <a16:creationId xmlns:a16="http://schemas.microsoft.com/office/drawing/2014/main" id="{596217C2-EF2B-147F-E846-B39ABA81F87C}"/>
              </a:ext>
            </a:extLst>
          </p:cNvPr>
          <p:cNvSpPr/>
          <p:nvPr/>
        </p:nvSpPr>
        <p:spPr>
          <a:xfrm>
            <a:off x="8468060" y="3597982"/>
            <a:ext cx="3505200" cy="1237129"/>
          </a:xfrm>
          <a:prstGeom prst="roundRect">
            <a:avLst/>
          </a:prstGeom>
          <a:solidFill>
            <a:srgbClr val="F66E8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Often written last</a:t>
            </a:r>
          </a:p>
          <a:p>
            <a:pPr algn="ctr"/>
            <a:r>
              <a:rPr lang="en-US" sz="2800" b="1" dirty="0"/>
              <a:t>(so it is up-to-date)</a:t>
            </a:r>
          </a:p>
        </p:txBody>
      </p:sp>
    </p:spTree>
    <p:extLst>
      <p:ext uri="{BB962C8B-B14F-4D97-AF65-F5344CB8AC3E}">
        <p14:creationId xmlns:p14="http://schemas.microsoft.com/office/powerpoint/2010/main" val="1070123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50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childTnLst>
                          </p:cTn>
                        </p:par>
                        <p:par>
                          <p:cTn id="21" fill="hold">
                            <p:stCondLst>
                              <p:cond delay="2500"/>
                            </p:stCondLst>
                            <p:childTnLst>
                              <p:par>
                                <p:cTn id="22" presetID="31" presetClass="entr" presetSubtype="0" fill="hold" grpId="0" nodeType="afterEffect">
                                  <p:stCondLst>
                                    <p:cond delay="250"/>
                                  </p:stCondLst>
                                  <p:childTnLst>
                                    <p:set>
                                      <p:cBhvr>
                                        <p:cTn id="23" dur="1" fill="hold">
                                          <p:stCondLst>
                                            <p:cond delay="0"/>
                                          </p:stCondLst>
                                        </p:cTn>
                                        <p:tgtEl>
                                          <p:spTgt spid="14"/>
                                        </p:tgtEl>
                                        <p:attrNameLst>
                                          <p:attrName>style.visibility</p:attrName>
                                        </p:attrNameLst>
                                      </p:cBhvr>
                                      <p:to>
                                        <p:strVal val="visible"/>
                                      </p:to>
                                    </p:set>
                                    <p:anim calcmode="lin" valueType="num">
                                      <p:cBhvr>
                                        <p:cTn id="24" dur="1000" fill="hold"/>
                                        <p:tgtEl>
                                          <p:spTgt spid="14"/>
                                        </p:tgtEl>
                                        <p:attrNameLst>
                                          <p:attrName>ppt_w</p:attrName>
                                        </p:attrNameLst>
                                      </p:cBhvr>
                                      <p:tavLst>
                                        <p:tav tm="0">
                                          <p:val>
                                            <p:fltVal val="0"/>
                                          </p:val>
                                        </p:tav>
                                        <p:tav tm="100000">
                                          <p:val>
                                            <p:strVal val="#ppt_w"/>
                                          </p:val>
                                        </p:tav>
                                      </p:tavLst>
                                    </p:anim>
                                    <p:anim calcmode="lin" valueType="num">
                                      <p:cBhvr>
                                        <p:cTn id="25" dur="1000" fill="hold"/>
                                        <p:tgtEl>
                                          <p:spTgt spid="14"/>
                                        </p:tgtEl>
                                        <p:attrNameLst>
                                          <p:attrName>ppt_h</p:attrName>
                                        </p:attrNameLst>
                                      </p:cBhvr>
                                      <p:tavLst>
                                        <p:tav tm="0">
                                          <p:val>
                                            <p:fltVal val="0"/>
                                          </p:val>
                                        </p:tav>
                                        <p:tav tm="100000">
                                          <p:val>
                                            <p:strVal val="#ppt_h"/>
                                          </p:val>
                                        </p:tav>
                                      </p:tavLst>
                                    </p:anim>
                                    <p:anim calcmode="lin" valueType="num">
                                      <p:cBhvr>
                                        <p:cTn id="26" dur="1000" fill="hold"/>
                                        <p:tgtEl>
                                          <p:spTgt spid="14"/>
                                        </p:tgtEl>
                                        <p:attrNameLst>
                                          <p:attrName>style.rotation</p:attrName>
                                        </p:attrNameLst>
                                      </p:cBhvr>
                                      <p:tavLst>
                                        <p:tav tm="0">
                                          <p:val>
                                            <p:fltVal val="90"/>
                                          </p:val>
                                        </p:tav>
                                        <p:tav tm="100000">
                                          <p:val>
                                            <p:fltVal val="0"/>
                                          </p:val>
                                        </p:tav>
                                      </p:tavLst>
                                    </p:anim>
                                    <p:animEffect transition="in" filter="fade">
                                      <p:cBhvr>
                                        <p:cTn id="2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30</a:t>
            </a:fld>
            <a:endParaRPr lang="en-US" sz="1200" dirty="0">
              <a:solidFill>
                <a:schemeClr val="bg1"/>
              </a:solidFill>
            </a:endParaRPr>
          </a:p>
        </p:txBody>
      </p:sp>
      <p:sp>
        <p:nvSpPr>
          <p:cNvPr id="5" name="Content Placeholder 4">
            <a:extLst>
              <a:ext uri="{FF2B5EF4-FFF2-40B4-BE49-F238E27FC236}">
                <a16:creationId xmlns:a16="http://schemas.microsoft.com/office/drawing/2014/main" id="{599E5FE5-A70B-E007-DD9C-6D11DA46181B}"/>
              </a:ext>
            </a:extLst>
          </p:cNvPr>
          <p:cNvSpPr>
            <a:spLocks noGrp="1"/>
          </p:cNvSpPr>
          <p:nvPr>
            <p:ph sz="half" idx="1"/>
          </p:nvPr>
        </p:nvSpPr>
        <p:spPr>
          <a:xfrm>
            <a:off x="914400" y="1984546"/>
            <a:ext cx="5590988" cy="4122552"/>
          </a:xfrm>
        </p:spPr>
        <p:txBody>
          <a:bodyPr>
            <a:normAutofit/>
          </a:bodyPr>
          <a:lstStyle/>
          <a:p>
            <a:pPr>
              <a:spcAft>
                <a:spcPts val="1200"/>
              </a:spcAft>
              <a:buAutoNum type="arabicPeriod"/>
            </a:pPr>
            <a:r>
              <a:rPr lang="en-US" sz="2800" dirty="0"/>
              <a:t>Mission and Integrity</a:t>
            </a:r>
          </a:p>
          <a:p>
            <a:pPr>
              <a:spcAft>
                <a:spcPts val="1200"/>
              </a:spcAft>
              <a:buAutoNum type="arabicPeriod"/>
            </a:pPr>
            <a:r>
              <a:rPr lang="en-US" sz="2800" dirty="0"/>
              <a:t>Planning and Evaluation</a:t>
            </a:r>
          </a:p>
          <a:p>
            <a:pPr>
              <a:spcAft>
                <a:spcPts val="1200"/>
              </a:spcAft>
              <a:buAutoNum type="arabicPeriod"/>
            </a:pPr>
            <a:r>
              <a:rPr lang="en-US" sz="2800" dirty="0"/>
              <a:t>Student Learning and Formation</a:t>
            </a:r>
          </a:p>
          <a:p>
            <a:pPr>
              <a:spcAft>
                <a:spcPts val="1200"/>
              </a:spcAft>
              <a:buAutoNum type="arabicPeriod"/>
            </a:pPr>
            <a:r>
              <a:rPr lang="en-US" sz="2800" dirty="0">
                <a:solidFill>
                  <a:schemeClr val="accent6">
                    <a:lumMod val="40000"/>
                    <a:lumOff val="60000"/>
                  </a:schemeClr>
                </a:solidFill>
              </a:rPr>
              <a:t>Master’s Degrees (unpack)</a:t>
            </a:r>
          </a:p>
          <a:p>
            <a:pPr>
              <a:spcAft>
                <a:spcPts val="1200"/>
              </a:spcAft>
              <a:buAutoNum type="arabicPeriod"/>
            </a:pPr>
            <a:r>
              <a:rPr lang="en-US" dirty="0">
                <a:solidFill>
                  <a:schemeClr val="accent6">
                    <a:lumMod val="40000"/>
                    <a:lumOff val="60000"/>
                  </a:schemeClr>
                </a:solidFill>
              </a:rPr>
              <a:t>Doctoral Degrees (unpack)</a:t>
            </a:r>
            <a:endParaRPr lang="en-US" sz="2800" dirty="0">
              <a:solidFill>
                <a:schemeClr val="accent6">
                  <a:lumMod val="40000"/>
                  <a:lumOff val="60000"/>
                </a:schemeClr>
              </a:solidFill>
            </a:endParaRPr>
          </a:p>
          <a:p>
            <a:pPr marL="1828800" indent="-1828800">
              <a:buNone/>
              <a:tabLst>
                <a:tab pos="1828800" algn="l"/>
              </a:tabLst>
            </a:pPr>
            <a:endParaRPr lang="en-US" sz="2800" b="1" dirty="0"/>
          </a:p>
          <a:p>
            <a:pPr marL="1828800" indent="-1828800">
              <a:buNone/>
              <a:tabLst>
                <a:tab pos="1828800" algn="l"/>
              </a:tabLst>
            </a:pPr>
            <a:endParaRPr lang="en-US" dirty="0"/>
          </a:p>
          <a:p>
            <a:pPr marL="0" indent="0">
              <a:buNone/>
            </a:pPr>
            <a:endParaRPr lang="en-US" dirty="0"/>
          </a:p>
          <a:p>
            <a:endParaRPr lang="en-US" dirty="0"/>
          </a:p>
        </p:txBody>
      </p:sp>
      <p:sp>
        <p:nvSpPr>
          <p:cNvPr id="6" name="Content Placeholder 5">
            <a:extLst>
              <a:ext uri="{FF2B5EF4-FFF2-40B4-BE49-F238E27FC236}">
                <a16:creationId xmlns:a16="http://schemas.microsoft.com/office/drawing/2014/main" id="{D42BE4C6-B9F2-02AC-8482-41A4F193B3FA}"/>
              </a:ext>
            </a:extLst>
          </p:cNvPr>
          <p:cNvSpPr>
            <a:spLocks noGrp="1"/>
          </p:cNvSpPr>
          <p:nvPr>
            <p:ph sz="half" idx="2"/>
          </p:nvPr>
        </p:nvSpPr>
        <p:spPr>
          <a:xfrm>
            <a:off x="6656294" y="1984546"/>
            <a:ext cx="5384800" cy="4122552"/>
          </a:xfrm>
        </p:spPr>
        <p:txBody>
          <a:bodyPr>
            <a:normAutofit/>
          </a:bodyPr>
          <a:lstStyle/>
          <a:p>
            <a:pPr marL="0" indent="0">
              <a:spcAft>
                <a:spcPts val="1200"/>
              </a:spcAft>
              <a:buNone/>
            </a:pPr>
            <a:r>
              <a:rPr lang="en-US" sz="2800" dirty="0"/>
              <a:t>6.  Library Services</a:t>
            </a:r>
          </a:p>
          <a:p>
            <a:pPr marL="0" indent="0">
              <a:spcAft>
                <a:spcPts val="1200"/>
              </a:spcAft>
              <a:buNone/>
            </a:pPr>
            <a:r>
              <a:rPr lang="en-US" sz="2800" dirty="0"/>
              <a:t>7.  Student Services</a:t>
            </a:r>
          </a:p>
          <a:p>
            <a:pPr marL="0" indent="0">
              <a:spcAft>
                <a:spcPts val="1200"/>
              </a:spcAft>
              <a:buNone/>
            </a:pPr>
            <a:r>
              <a:rPr lang="en-US" sz="2800" dirty="0"/>
              <a:t>8.  Faculty</a:t>
            </a:r>
          </a:p>
          <a:p>
            <a:pPr marL="398463" indent="-398463">
              <a:spcAft>
                <a:spcPts val="1200"/>
              </a:spcAft>
              <a:buNone/>
            </a:pPr>
            <a:r>
              <a:rPr lang="en-US" sz="2800" dirty="0"/>
              <a:t>9.  Governance and Administration</a:t>
            </a:r>
          </a:p>
          <a:p>
            <a:pPr marL="0" indent="0">
              <a:spcAft>
                <a:spcPts val="1200"/>
              </a:spcAft>
              <a:buNone/>
            </a:pPr>
            <a:r>
              <a:rPr lang="en-US" sz="2800" dirty="0"/>
              <a:t>10. Institutional Resources</a:t>
            </a:r>
          </a:p>
          <a:p>
            <a:pPr marL="0" indent="0">
              <a:buNone/>
            </a:pPr>
            <a:endParaRPr lang="en-US" sz="2800" dirty="0"/>
          </a:p>
          <a:p>
            <a:endParaRPr lang="en-US" dirty="0"/>
          </a:p>
        </p:txBody>
      </p:sp>
      <p:sp>
        <p:nvSpPr>
          <p:cNvPr id="12" name="Title 6">
            <a:extLst>
              <a:ext uri="{FF2B5EF4-FFF2-40B4-BE49-F238E27FC236}">
                <a16:creationId xmlns:a16="http://schemas.microsoft.com/office/drawing/2014/main" id="{E81501E3-C44E-7455-52B9-77FA5A6111A5}"/>
              </a:ext>
            </a:extLst>
          </p:cNvPr>
          <p:cNvSpPr>
            <a:spLocks noGrp="1"/>
          </p:cNvSpPr>
          <p:nvPr>
            <p:ph type="title"/>
          </p:nvPr>
        </p:nvSpPr>
        <p:spPr>
          <a:xfrm>
            <a:off x="609600" y="274638"/>
            <a:ext cx="10972800" cy="1143000"/>
          </a:xfrm>
        </p:spPr>
        <p:txBody>
          <a:bodyPr>
            <a:normAutofit fontScale="90000"/>
          </a:bodyPr>
          <a:lstStyle/>
          <a:p>
            <a:r>
              <a:rPr lang="en-US" dirty="0">
                <a:solidFill>
                  <a:srgbClr val="FFFF00"/>
                </a:solidFill>
              </a:rPr>
              <a:t>Part 3. Main narrative </a:t>
            </a:r>
            <a:r>
              <a:rPr lang="en-US" dirty="0"/>
              <a:t>(50-80 pp)</a:t>
            </a:r>
            <a:br>
              <a:rPr lang="en-US" dirty="0"/>
            </a:br>
            <a:r>
              <a:rPr lang="en-US" sz="3600" dirty="0">
                <a:solidFill>
                  <a:srgbClr val="F5CFFD"/>
                </a:solidFill>
              </a:rPr>
              <a:t>5-8 pp per Standard (except 4 &amp; 5)</a:t>
            </a:r>
          </a:p>
        </p:txBody>
      </p:sp>
      <p:sp>
        <p:nvSpPr>
          <p:cNvPr id="2" name="Rectangle: Rounded Corners 1">
            <a:extLst>
              <a:ext uri="{FF2B5EF4-FFF2-40B4-BE49-F238E27FC236}">
                <a16:creationId xmlns:a16="http://schemas.microsoft.com/office/drawing/2014/main" id="{65ADB55D-2590-D71F-BF9F-61079086D4FD}"/>
              </a:ext>
            </a:extLst>
          </p:cNvPr>
          <p:cNvSpPr/>
          <p:nvPr/>
        </p:nvSpPr>
        <p:spPr>
          <a:xfrm>
            <a:off x="5258970" y="5324895"/>
            <a:ext cx="6232335" cy="1371600"/>
          </a:xfrm>
          <a:prstGeom prst="roundRect">
            <a:avLst/>
          </a:prstGeom>
          <a:solidFill>
            <a:srgbClr val="FFD5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Include all 10 chapters, even if #5 does not apply.</a:t>
            </a:r>
          </a:p>
          <a:p>
            <a:pPr algn="ctr"/>
            <a:r>
              <a:rPr lang="en-US" sz="2000" b="1" dirty="0">
                <a:solidFill>
                  <a:schemeClr val="tx1"/>
                </a:solidFill>
              </a:rPr>
              <a:t>Say, “5. Doctoral Degrees: The school has no doctoral programs.”</a:t>
            </a:r>
          </a:p>
        </p:txBody>
      </p:sp>
    </p:spTree>
    <p:extLst>
      <p:ext uri="{BB962C8B-B14F-4D97-AF65-F5344CB8AC3E}">
        <p14:creationId xmlns:p14="http://schemas.microsoft.com/office/powerpoint/2010/main" val="3964823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EA54C8-21F7-D5D0-3851-1422A974780F}"/>
              </a:ext>
            </a:extLst>
          </p:cNvPr>
          <p:cNvSpPr txBox="1"/>
          <p:nvPr/>
        </p:nvSpPr>
        <p:spPr>
          <a:xfrm>
            <a:off x="11710046" y="6567684"/>
            <a:ext cx="263214" cy="276999"/>
          </a:xfrm>
          <a:prstGeom prst="rect">
            <a:avLst/>
          </a:prstGeom>
          <a:noFill/>
        </p:spPr>
        <p:txBody>
          <a:bodyPr wrap="none" rtlCol="0">
            <a:spAutoFit/>
          </a:bodyPr>
          <a:lstStyle/>
          <a:p>
            <a:fld id="{E0DECC66-47FE-428D-8EB8-4B05E835C17E}" type="slidenum">
              <a:rPr lang="en-US" sz="1200" smtClean="0">
                <a:solidFill>
                  <a:schemeClr val="bg1"/>
                </a:solidFill>
              </a:rPr>
              <a:t>31</a:t>
            </a:fld>
            <a:endParaRPr lang="en-US" sz="1200" dirty="0">
              <a:solidFill>
                <a:schemeClr val="bg1"/>
              </a:solidFill>
            </a:endParaRPr>
          </a:p>
        </p:txBody>
      </p:sp>
      <p:sp>
        <p:nvSpPr>
          <p:cNvPr id="5" name="Content Placeholder 4">
            <a:extLst>
              <a:ext uri="{FF2B5EF4-FFF2-40B4-BE49-F238E27FC236}">
                <a16:creationId xmlns:a16="http://schemas.microsoft.com/office/drawing/2014/main" id="{599E5FE5-A70B-E007-DD9C-6D11DA46181B}"/>
              </a:ext>
            </a:extLst>
          </p:cNvPr>
          <p:cNvSpPr>
            <a:spLocks noGrp="1"/>
          </p:cNvSpPr>
          <p:nvPr>
            <p:ph sz="half" idx="1"/>
          </p:nvPr>
        </p:nvSpPr>
        <p:spPr>
          <a:xfrm>
            <a:off x="505012" y="1678213"/>
            <a:ext cx="5590988" cy="4122552"/>
          </a:xfrm>
        </p:spPr>
        <p:txBody>
          <a:bodyPr>
            <a:normAutofit/>
          </a:bodyPr>
          <a:lstStyle/>
          <a:p>
            <a:pPr marL="0" indent="0">
              <a:spcAft>
                <a:spcPts val="1200"/>
              </a:spcAft>
              <a:buNone/>
            </a:pPr>
            <a:r>
              <a:rPr lang="en-US" sz="2800" b="1" dirty="0">
                <a:solidFill>
                  <a:schemeClr val="accent6">
                    <a:lumMod val="40000"/>
                    <a:lumOff val="60000"/>
                  </a:schemeClr>
                </a:solidFill>
              </a:rPr>
              <a:t>4. Master’s Degrees (unpack)</a:t>
            </a:r>
          </a:p>
          <a:p>
            <a:pPr marL="0" indent="0">
              <a:spcAft>
                <a:spcPts val="1200"/>
              </a:spcAft>
              <a:buNone/>
            </a:pPr>
            <a:r>
              <a:rPr lang="en-US" dirty="0"/>
              <a:t>4.1-5 Master of Divinity</a:t>
            </a:r>
          </a:p>
          <a:p>
            <a:pPr marL="0" indent="0">
              <a:spcAft>
                <a:spcPts val="1200"/>
              </a:spcAft>
              <a:buNone/>
            </a:pPr>
            <a:r>
              <a:rPr lang="en-US" dirty="0"/>
              <a:t>4.6-9 Master of Arts </a:t>
            </a:r>
            <a:r>
              <a:rPr lang="en-US" dirty="0">
                <a:solidFill>
                  <a:srgbClr val="F5CFFD"/>
                </a:solidFill>
              </a:rPr>
              <a:t>[each MA program, identify academic and/or professional oriented]</a:t>
            </a:r>
            <a:endParaRPr lang="en-US" dirty="0">
              <a:solidFill>
                <a:srgbClr val="F5CFFD"/>
              </a:solidFill>
              <a:highlight>
                <a:srgbClr val="FF0000"/>
              </a:highlight>
            </a:endParaRPr>
          </a:p>
          <a:p>
            <a:pPr marL="0" indent="0">
              <a:spcAft>
                <a:spcPts val="1200"/>
              </a:spcAft>
              <a:buNone/>
            </a:pPr>
            <a:r>
              <a:rPr lang="en-US" dirty="0"/>
              <a:t>4.10-12 Master of Theology (ThM/STM)</a:t>
            </a:r>
            <a:endParaRPr lang="en-US" sz="1800" dirty="0"/>
          </a:p>
          <a:p>
            <a:pPr>
              <a:spcAft>
                <a:spcPts val="1200"/>
              </a:spcAft>
              <a:buAutoNum type="arabicPeriod"/>
            </a:pPr>
            <a:endParaRPr lang="en-US" sz="2800" dirty="0">
              <a:solidFill>
                <a:schemeClr val="accent6">
                  <a:lumMod val="40000"/>
                  <a:lumOff val="60000"/>
                </a:schemeClr>
              </a:solidFill>
            </a:endParaRPr>
          </a:p>
          <a:p>
            <a:pPr marL="1828800" indent="-1828800">
              <a:buNone/>
              <a:tabLst>
                <a:tab pos="1828800" algn="l"/>
              </a:tabLst>
            </a:pPr>
            <a:endParaRPr lang="en-US" sz="2800" b="1" dirty="0"/>
          </a:p>
          <a:p>
            <a:pPr marL="1828800" indent="-1828800">
              <a:buNone/>
              <a:tabLst>
                <a:tab pos="1828800" algn="l"/>
              </a:tabLst>
            </a:pPr>
            <a:endParaRPr lang="en-US" dirty="0"/>
          </a:p>
          <a:p>
            <a:pPr marL="0" indent="0">
              <a:buNone/>
            </a:pPr>
            <a:endParaRPr lang="en-US" dirty="0"/>
          </a:p>
          <a:p>
            <a:endParaRPr lang="en-US" dirty="0"/>
          </a:p>
        </p:txBody>
      </p:sp>
      <p:sp>
        <p:nvSpPr>
          <p:cNvPr id="6" name="Content Placeholder 5">
            <a:extLst>
              <a:ext uri="{FF2B5EF4-FFF2-40B4-BE49-F238E27FC236}">
                <a16:creationId xmlns:a16="http://schemas.microsoft.com/office/drawing/2014/main" id="{D42BE4C6-B9F2-02AC-8482-41A4F193B3FA}"/>
              </a:ext>
            </a:extLst>
          </p:cNvPr>
          <p:cNvSpPr>
            <a:spLocks noGrp="1"/>
          </p:cNvSpPr>
          <p:nvPr>
            <p:ph sz="half" idx="2"/>
          </p:nvPr>
        </p:nvSpPr>
        <p:spPr>
          <a:xfrm>
            <a:off x="6320119" y="1657735"/>
            <a:ext cx="5871881" cy="4122552"/>
          </a:xfrm>
        </p:spPr>
        <p:txBody>
          <a:bodyPr>
            <a:normAutofit/>
          </a:bodyPr>
          <a:lstStyle/>
          <a:p>
            <a:pPr marL="0" indent="0">
              <a:spcAft>
                <a:spcPts val="1200"/>
              </a:spcAft>
              <a:buNone/>
            </a:pPr>
            <a:r>
              <a:rPr lang="en-US" b="1" dirty="0">
                <a:solidFill>
                  <a:schemeClr val="accent6">
                    <a:lumMod val="40000"/>
                    <a:lumOff val="60000"/>
                  </a:schemeClr>
                </a:solidFill>
              </a:rPr>
              <a:t>5. Doctoral Degrees (unpack) </a:t>
            </a:r>
          </a:p>
          <a:p>
            <a:pPr marL="0" indent="0">
              <a:spcAft>
                <a:spcPts val="1200"/>
              </a:spcAft>
              <a:buNone/>
            </a:pPr>
            <a:r>
              <a:rPr lang="en-US" dirty="0"/>
              <a:t>5.1-6 Doctor of Ministry</a:t>
            </a:r>
          </a:p>
          <a:p>
            <a:pPr marL="0" indent="0">
              <a:spcAft>
                <a:spcPts val="1200"/>
              </a:spcAft>
              <a:buNone/>
            </a:pPr>
            <a:r>
              <a:rPr lang="en-US" sz="2800" dirty="0"/>
              <a:t>5.7-10 Other Professional Dr </a:t>
            </a:r>
            <a:r>
              <a:rPr lang="en-US" sz="2800" dirty="0">
                <a:solidFill>
                  <a:srgbClr val="F5CFFD"/>
                </a:solidFill>
              </a:rPr>
              <a:t>[each professional doc program]</a:t>
            </a:r>
          </a:p>
          <a:p>
            <a:pPr marL="0" indent="0">
              <a:spcAft>
                <a:spcPts val="1200"/>
              </a:spcAft>
              <a:buNone/>
            </a:pPr>
            <a:r>
              <a:rPr lang="en-US" dirty="0"/>
              <a:t>5.11-16 Doctor of Philosophy / Theology </a:t>
            </a:r>
            <a:r>
              <a:rPr lang="en-US" dirty="0">
                <a:solidFill>
                  <a:srgbClr val="F5CFFD"/>
                </a:solidFill>
              </a:rPr>
              <a:t>[each academic doc program]</a:t>
            </a:r>
            <a:endParaRPr lang="en-US" sz="2800" dirty="0">
              <a:solidFill>
                <a:srgbClr val="F5CFFD"/>
              </a:solidFill>
            </a:endParaRPr>
          </a:p>
        </p:txBody>
      </p:sp>
      <p:sp>
        <p:nvSpPr>
          <p:cNvPr id="12" name="Title 6">
            <a:extLst>
              <a:ext uri="{FF2B5EF4-FFF2-40B4-BE49-F238E27FC236}">
                <a16:creationId xmlns:a16="http://schemas.microsoft.com/office/drawing/2014/main" id="{E81501E3-C44E-7455-52B9-77FA5A6111A5}"/>
              </a:ext>
            </a:extLst>
          </p:cNvPr>
          <p:cNvSpPr>
            <a:spLocks noGrp="1"/>
          </p:cNvSpPr>
          <p:nvPr>
            <p:ph type="title"/>
          </p:nvPr>
        </p:nvSpPr>
        <p:spPr>
          <a:xfrm>
            <a:off x="609600" y="274638"/>
            <a:ext cx="10972800" cy="1143000"/>
          </a:xfrm>
        </p:spPr>
        <p:txBody>
          <a:bodyPr>
            <a:normAutofit fontScale="90000"/>
          </a:bodyPr>
          <a:lstStyle/>
          <a:p>
            <a:r>
              <a:rPr lang="en-US" dirty="0">
                <a:solidFill>
                  <a:srgbClr val="FFFF00"/>
                </a:solidFill>
              </a:rPr>
              <a:t>Main narrative </a:t>
            </a:r>
            <a:r>
              <a:rPr lang="en-US" dirty="0"/>
              <a:t>(50-80 pp)</a:t>
            </a:r>
            <a:br>
              <a:rPr lang="en-US" dirty="0"/>
            </a:br>
            <a:r>
              <a:rPr lang="en-US" sz="3600" dirty="0">
                <a:solidFill>
                  <a:srgbClr val="F5CFFD"/>
                </a:solidFill>
              </a:rPr>
              <a:t>3-5 pp per degree program</a:t>
            </a:r>
          </a:p>
        </p:txBody>
      </p:sp>
      <p:sp>
        <p:nvSpPr>
          <p:cNvPr id="13" name="Rectangle: Rounded Corners 12">
            <a:extLst>
              <a:ext uri="{FF2B5EF4-FFF2-40B4-BE49-F238E27FC236}">
                <a16:creationId xmlns:a16="http://schemas.microsoft.com/office/drawing/2014/main" id="{A9E0E92E-19D4-43FC-8BE7-15EDC7741197}"/>
              </a:ext>
            </a:extLst>
          </p:cNvPr>
          <p:cNvSpPr/>
          <p:nvPr/>
        </p:nvSpPr>
        <p:spPr>
          <a:xfrm>
            <a:off x="1405219" y="5375540"/>
            <a:ext cx="9829799" cy="1371600"/>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tx1"/>
                </a:solidFill>
              </a:rPr>
              <a:t>If more than one MA or Professional Doctorate, the Self-Study may discuss them  together or separately, depending on degree structure. If one of these six groupings is not offered, indicate that in the report (e.g., “The school does not offer the ThM, so Standards 4.10-12 are not applicable.”) NOTE: See </a:t>
            </a:r>
            <a:r>
              <a:rPr lang="en-US" sz="2000" b="1" i="1" dirty="0">
                <a:solidFill>
                  <a:schemeClr val="tx1"/>
                </a:solidFill>
              </a:rPr>
              <a:t>Self-Study Handbook</a:t>
            </a:r>
            <a:r>
              <a:rPr lang="en-US" sz="2000" b="1" dirty="0">
                <a:solidFill>
                  <a:schemeClr val="tx1"/>
                </a:solidFill>
              </a:rPr>
              <a:t>, p. 22.</a:t>
            </a:r>
          </a:p>
        </p:txBody>
      </p:sp>
    </p:spTree>
    <p:extLst>
      <p:ext uri="{BB962C8B-B14F-4D97-AF65-F5344CB8AC3E}">
        <p14:creationId xmlns:p14="http://schemas.microsoft.com/office/powerpoint/2010/main" val="1862262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75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DECC66-47FE-428D-8EB8-4B05E835C17E}" type="slidenum">
              <a:rPr kumimoji="0" lang="en-US" sz="1200" b="0" i="0" u="none" strike="noStrike" kern="1200" cap="none" spc="0" normalizeH="0" baseline="0" noProof="0" smtClean="0">
                <a:ln>
                  <a:noFill/>
                </a:ln>
                <a:solidFill>
                  <a:prstClr val="white"/>
                </a:solidFill>
                <a:effectLst/>
                <a:uLnTx/>
                <a:uFillTx/>
                <a:latin typeface="Optima LT Std"/>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white"/>
              </a:solidFill>
              <a:effectLst/>
              <a:uLnTx/>
              <a:uFillTx/>
              <a:latin typeface="Optima LT Std"/>
              <a:ea typeface="+mn-ea"/>
              <a:cs typeface="+mn-cs"/>
            </a:endParaRPr>
          </a:p>
        </p:txBody>
      </p:sp>
      <p:sp>
        <p:nvSpPr>
          <p:cNvPr id="7" name="Title 6">
            <a:extLst>
              <a:ext uri="{FF2B5EF4-FFF2-40B4-BE49-F238E27FC236}">
                <a16:creationId xmlns:a16="http://schemas.microsoft.com/office/drawing/2014/main" id="{EED0AD60-D803-21AC-0595-FD2119E2D636}"/>
              </a:ext>
            </a:extLst>
          </p:cNvPr>
          <p:cNvSpPr>
            <a:spLocks noGrp="1"/>
          </p:cNvSpPr>
          <p:nvPr>
            <p:ph type="title"/>
          </p:nvPr>
        </p:nvSpPr>
        <p:spPr>
          <a:xfrm>
            <a:off x="609600" y="122239"/>
            <a:ext cx="10972800" cy="566694"/>
          </a:xfrm>
        </p:spPr>
        <p:txBody>
          <a:bodyPr>
            <a:normAutofit fontScale="90000"/>
          </a:bodyPr>
          <a:lstStyle/>
          <a:p>
            <a:r>
              <a:rPr lang="en-US" dirty="0">
                <a:solidFill>
                  <a:srgbClr val="FFFF00"/>
                </a:solidFill>
              </a:rPr>
              <a:t>Chapter tips . . . </a:t>
            </a:r>
          </a:p>
        </p:txBody>
      </p:sp>
      <p:sp>
        <p:nvSpPr>
          <p:cNvPr id="12" name="Rectangle: Rounded Corners 11">
            <a:extLst>
              <a:ext uri="{FF2B5EF4-FFF2-40B4-BE49-F238E27FC236}">
                <a16:creationId xmlns:a16="http://schemas.microsoft.com/office/drawing/2014/main" id="{F1DDC087-717E-95DA-E044-DE42938314D5}"/>
              </a:ext>
            </a:extLst>
          </p:cNvPr>
          <p:cNvSpPr/>
          <p:nvPr/>
        </p:nvSpPr>
        <p:spPr>
          <a:xfrm>
            <a:off x="8767483" y="636477"/>
            <a:ext cx="2942563" cy="15500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Refer to the </a:t>
            </a:r>
            <a:r>
              <a:rPr lang="en-US" sz="2400" i="1" dirty="0"/>
              <a:t>Standards with Self-Study Ideas!</a:t>
            </a:r>
            <a:endParaRPr lang="en-US" sz="2400" dirty="0"/>
          </a:p>
        </p:txBody>
      </p:sp>
      <p:sp>
        <p:nvSpPr>
          <p:cNvPr id="5" name="Rectangle: Rounded Corners 4">
            <a:extLst>
              <a:ext uri="{FF2B5EF4-FFF2-40B4-BE49-F238E27FC236}">
                <a16:creationId xmlns:a16="http://schemas.microsoft.com/office/drawing/2014/main" id="{82C88A3A-79CF-C170-FC03-36C33EF364B2}"/>
              </a:ext>
            </a:extLst>
          </p:cNvPr>
          <p:cNvSpPr/>
          <p:nvPr/>
        </p:nvSpPr>
        <p:spPr>
          <a:xfrm>
            <a:off x="304799" y="693738"/>
            <a:ext cx="6364941" cy="5397456"/>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US" sz="2400" u="sng" dirty="0">
                <a:solidFill>
                  <a:schemeClr val="tx1"/>
                </a:solidFill>
              </a:rPr>
              <a:t>Remember the 5 Keys!</a:t>
            </a:r>
          </a:p>
          <a:p>
            <a:pPr marL="514350" indent="-514350">
              <a:buFont typeface="+mj-lt"/>
              <a:buAutoNum type="arabicParenR"/>
            </a:pPr>
            <a:r>
              <a:rPr lang="en-US" sz="2400" dirty="0">
                <a:solidFill>
                  <a:schemeClr val="tx1"/>
                </a:solidFill>
              </a:rPr>
              <a:t>Sufficient </a:t>
            </a:r>
            <a:r>
              <a:rPr lang="en-US" sz="2400" b="1" dirty="0">
                <a:solidFill>
                  <a:schemeClr val="tx1"/>
                </a:solidFill>
              </a:rPr>
              <a:t>description</a:t>
            </a:r>
            <a:r>
              <a:rPr lang="en-US" sz="2400" dirty="0">
                <a:solidFill>
                  <a:schemeClr val="tx1"/>
                </a:solidFill>
              </a:rPr>
              <a:t> – </a:t>
            </a:r>
            <a:r>
              <a:rPr lang="en-US" sz="2400" i="1" dirty="0">
                <a:solidFill>
                  <a:srgbClr val="C00000"/>
                </a:solidFill>
              </a:rPr>
              <a:t>what resources support us meeting this Standard?</a:t>
            </a:r>
          </a:p>
          <a:p>
            <a:pPr marL="514350" indent="-514350">
              <a:buFont typeface="+mj-lt"/>
              <a:buAutoNum type="arabicParenR"/>
            </a:pPr>
            <a:r>
              <a:rPr lang="en-US" sz="2400" dirty="0">
                <a:solidFill>
                  <a:schemeClr val="tx1"/>
                </a:solidFill>
              </a:rPr>
              <a:t>Supporting </a:t>
            </a:r>
            <a:r>
              <a:rPr lang="en-US" sz="2400" b="1" dirty="0">
                <a:solidFill>
                  <a:schemeClr val="tx1"/>
                </a:solidFill>
              </a:rPr>
              <a:t>data</a:t>
            </a:r>
            <a:r>
              <a:rPr lang="en-US" sz="2400" dirty="0">
                <a:solidFill>
                  <a:schemeClr val="tx1"/>
                </a:solidFill>
              </a:rPr>
              <a:t> (evidence/documents) – </a:t>
            </a:r>
            <a:r>
              <a:rPr lang="en-US" sz="2400" i="1" dirty="0">
                <a:solidFill>
                  <a:srgbClr val="C00000"/>
                </a:solidFill>
              </a:rPr>
              <a:t>what evidence demonstrates us meeting this Standard?</a:t>
            </a:r>
          </a:p>
          <a:p>
            <a:pPr marL="514350" indent="-514350">
              <a:buFont typeface="+mj-lt"/>
              <a:buAutoNum type="arabicParenR"/>
            </a:pPr>
            <a:r>
              <a:rPr lang="en-US" sz="2400" dirty="0">
                <a:solidFill>
                  <a:schemeClr val="tx1"/>
                </a:solidFill>
              </a:rPr>
              <a:t> </a:t>
            </a:r>
            <a:r>
              <a:rPr lang="en-US" sz="2400" b="1" dirty="0">
                <a:solidFill>
                  <a:schemeClr val="tx1"/>
                </a:solidFill>
              </a:rPr>
              <a:t>Evaluation</a:t>
            </a:r>
            <a:r>
              <a:rPr lang="en-US" sz="2400" dirty="0">
                <a:solidFill>
                  <a:schemeClr val="tx1"/>
                </a:solidFill>
              </a:rPr>
              <a:t> of data – </a:t>
            </a:r>
            <a:r>
              <a:rPr lang="en-US" sz="2400" i="1" dirty="0">
                <a:solidFill>
                  <a:srgbClr val="C00000"/>
                </a:solidFill>
              </a:rPr>
              <a:t>what assessment of this evidence has taken place?</a:t>
            </a:r>
          </a:p>
          <a:p>
            <a:pPr marL="514350" indent="-514350">
              <a:buFont typeface="+mj-lt"/>
              <a:buAutoNum type="arabicParenR"/>
            </a:pPr>
            <a:r>
              <a:rPr lang="en-US" sz="2400" dirty="0">
                <a:solidFill>
                  <a:schemeClr val="tx1"/>
                </a:solidFill>
              </a:rPr>
              <a:t>Informed </a:t>
            </a:r>
            <a:r>
              <a:rPr lang="en-US" sz="2400" b="1" dirty="0">
                <a:solidFill>
                  <a:schemeClr val="tx1"/>
                </a:solidFill>
              </a:rPr>
              <a:t>recommendations</a:t>
            </a:r>
            <a:r>
              <a:rPr lang="en-US" sz="2400" dirty="0">
                <a:solidFill>
                  <a:schemeClr val="tx1"/>
                </a:solidFill>
              </a:rPr>
              <a:t> – </a:t>
            </a:r>
            <a:r>
              <a:rPr lang="en-US" sz="2400" i="1" dirty="0">
                <a:solidFill>
                  <a:srgbClr val="C00000"/>
                </a:solidFill>
              </a:rPr>
              <a:t>what strategic recommendations would improve our alignment with this Standard?</a:t>
            </a:r>
          </a:p>
          <a:p>
            <a:r>
              <a:rPr lang="en-US" sz="2400" i="1" dirty="0">
                <a:solidFill>
                  <a:srgbClr val="0070C0"/>
                </a:solidFill>
              </a:rPr>
              <a:t>Remember: In the school’s </a:t>
            </a:r>
            <a:r>
              <a:rPr lang="en-US" sz="2400" b="1" i="1" dirty="0">
                <a:solidFill>
                  <a:srgbClr val="0070C0"/>
                </a:solidFill>
              </a:rPr>
              <a:t>mission &amp; context.</a:t>
            </a:r>
          </a:p>
        </p:txBody>
      </p:sp>
      <p:sp>
        <p:nvSpPr>
          <p:cNvPr id="13" name="Rectangle: Rounded Corners 12">
            <a:extLst>
              <a:ext uri="{FF2B5EF4-FFF2-40B4-BE49-F238E27FC236}">
                <a16:creationId xmlns:a16="http://schemas.microsoft.com/office/drawing/2014/main" id="{2CFCC646-B679-E118-A438-DF379D1BFE18}"/>
              </a:ext>
            </a:extLst>
          </p:cNvPr>
          <p:cNvSpPr/>
          <p:nvPr/>
        </p:nvSpPr>
        <p:spPr>
          <a:xfrm>
            <a:off x="6950532" y="2516518"/>
            <a:ext cx="3907864" cy="11795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Ensure you address the “requirements” (coming up)</a:t>
            </a:r>
          </a:p>
        </p:txBody>
      </p:sp>
      <p:sp>
        <p:nvSpPr>
          <p:cNvPr id="14" name="Rectangle: Rounded Corners 13">
            <a:extLst>
              <a:ext uri="{FF2B5EF4-FFF2-40B4-BE49-F238E27FC236}">
                <a16:creationId xmlns:a16="http://schemas.microsoft.com/office/drawing/2014/main" id="{3807060E-2834-F7E8-597C-53190CCC7676}"/>
              </a:ext>
            </a:extLst>
          </p:cNvPr>
          <p:cNvSpPr/>
          <p:nvPr/>
        </p:nvSpPr>
        <p:spPr>
          <a:xfrm>
            <a:off x="7481795" y="4268415"/>
            <a:ext cx="4491465" cy="20676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End each chapter with an INFORMED </a:t>
            </a:r>
            <a:r>
              <a:rPr lang="en-US" sz="2400" i="1" u="sng" dirty="0"/>
              <a:t>brief</a:t>
            </a:r>
            <a:r>
              <a:rPr lang="en-US" sz="2400" i="1" dirty="0"/>
              <a:t> </a:t>
            </a:r>
            <a:r>
              <a:rPr lang="en-US" sz="2400" dirty="0"/>
              <a:t>summary of strengths, areas for needed growth, and recommendations for next steps!</a:t>
            </a:r>
          </a:p>
        </p:txBody>
      </p:sp>
    </p:spTree>
    <p:extLst>
      <p:ext uri="{BB962C8B-B14F-4D97-AF65-F5344CB8AC3E}">
        <p14:creationId xmlns:p14="http://schemas.microsoft.com/office/powerpoint/2010/main" val="542441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3)">
                                      <p:cBhvr>
                                        <p:cTn id="7" dur="2000"/>
                                        <p:tgtEl>
                                          <p:spTgt spid="5"/>
                                        </p:tgtEl>
                                      </p:cBhvr>
                                    </p:animEffect>
                                  </p:childTnLst>
                                </p:cTn>
                              </p:par>
                            </p:childTnLst>
                          </p:cTn>
                        </p:par>
                        <p:par>
                          <p:cTn id="8" fill="hold">
                            <p:stCondLst>
                              <p:cond delay="2000"/>
                            </p:stCondLst>
                            <p:childTnLst>
                              <p:par>
                                <p:cTn id="9" presetID="21" presetClass="entr" presetSubtype="3"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heel(3)">
                                      <p:cBhvr>
                                        <p:cTn id="11" dur="1500"/>
                                        <p:tgtEl>
                                          <p:spTgt spid="12"/>
                                        </p:tgtEl>
                                      </p:cBhvr>
                                    </p:animEffect>
                                  </p:childTnLst>
                                </p:cTn>
                              </p:par>
                            </p:childTnLst>
                          </p:cTn>
                        </p:par>
                        <p:par>
                          <p:cTn id="12" fill="hold">
                            <p:stCondLst>
                              <p:cond delay="3500"/>
                            </p:stCondLst>
                            <p:childTnLst>
                              <p:par>
                                <p:cTn id="13" presetID="21" presetClass="entr" presetSubtype="3"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heel(3)">
                                      <p:cBhvr>
                                        <p:cTn id="15" dur="1500"/>
                                        <p:tgtEl>
                                          <p:spTgt spid="13"/>
                                        </p:tgtEl>
                                      </p:cBhvr>
                                    </p:animEffect>
                                  </p:childTnLst>
                                </p:cTn>
                              </p:par>
                            </p:childTnLst>
                          </p:cTn>
                        </p:par>
                        <p:par>
                          <p:cTn id="16" fill="hold">
                            <p:stCondLst>
                              <p:cond delay="5000"/>
                            </p:stCondLst>
                            <p:childTnLst>
                              <p:par>
                                <p:cTn id="17" presetID="21" presetClass="entr" presetSubtype="3"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heel(3)">
                                      <p:cBhvr>
                                        <p:cTn id="19"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animBg="1"/>
      <p:bldP spid="13" grpId="0" animBg="1"/>
      <p:bldP spid="1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DECC66-47FE-428D-8EB8-4B05E835C17E}" type="slidenum">
              <a:rPr kumimoji="0" lang="en-US" sz="1200" b="0" i="0" u="none" strike="noStrike" kern="1200" cap="none" spc="0" normalizeH="0" baseline="0" noProof="0" smtClean="0">
                <a:ln>
                  <a:noFill/>
                </a:ln>
                <a:solidFill>
                  <a:prstClr val="white"/>
                </a:solidFill>
                <a:effectLst/>
                <a:uLnTx/>
                <a:uFillTx/>
                <a:latin typeface="Optima LT Std"/>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white"/>
              </a:solidFill>
              <a:effectLst/>
              <a:uLnTx/>
              <a:uFillTx/>
              <a:latin typeface="Optima LT Std"/>
              <a:ea typeface="+mn-ea"/>
              <a:cs typeface="+mn-cs"/>
            </a:endParaRPr>
          </a:p>
        </p:txBody>
      </p:sp>
      <p:sp>
        <p:nvSpPr>
          <p:cNvPr id="7" name="Title 6">
            <a:extLst>
              <a:ext uri="{FF2B5EF4-FFF2-40B4-BE49-F238E27FC236}">
                <a16:creationId xmlns:a16="http://schemas.microsoft.com/office/drawing/2014/main" id="{EED0AD60-D803-21AC-0595-FD2119E2D636}"/>
              </a:ext>
            </a:extLst>
          </p:cNvPr>
          <p:cNvSpPr>
            <a:spLocks noGrp="1"/>
          </p:cNvSpPr>
          <p:nvPr>
            <p:ph type="title"/>
          </p:nvPr>
        </p:nvSpPr>
        <p:spPr>
          <a:xfrm>
            <a:off x="609600" y="122239"/>
            <a:ext cx="10972800" cy="566694"/>
          </a:xfrm>
        </p:spPr>
        <p:txBody>
          <a:bodyPr>
            <a:normAutofit fontScale="90000"/>
          </a:bodyPr>
          <a:lstStyle/>
          <a:p>
            <a:r>
              <a:rPr lang="en-US" dirty="0">
                <a:solidFill>
                  <a:srgbClr val="FFFF00"/>
                </a:solidFill>
              </a:rPr>
              <a:t>Chapter tips . . . </a:t>
            </a:r>
          </a:p>
        </p:txBody>
      </p:sp>
      <p:graphicFrame>
        <p:nvGraphicFramePr>
          <p:cNvPr id="6" name="Diagram 5">
            <a:extLst>
              <a:ext uri="{FF2B5EF4-FFF2-40B4-BE49-F238E27FC236}">
                <a16:creationId xmlns:a16="http://schemas.microsoft.com/office/drawing/2014/main" id="{066FBE19-4FA9-E96C-A738-E0E3C83EA241}"/>
              </a:ext>
            </a:extLst>
          </p:cNvPr>
          <p:cNvGraphicFramePr/>
          <p:nvPr>
            <p:extLst>
              <p:ext uri="{D42A27DB-BD31-4B8C-83A1-F6EECF244321}">
                <p14:modId xmlns:p14="http://schemas.microsoft.com/office/powerpoint/2010/main" val="3132760638"/>
              </p:ext>
            </p:extLst>
          </p:nvPr>
        </p:nvGraphicFramePr>
        <p:xfrm>
          <a:off x="139148" y="1411357"/>
          <a:ext cx="5956852" cy="44507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a:extLst>
              <a:ext uri="{FF2B5EF4-FFF2-40B4-BE49-F238E27FC236}">
                <a16:creationId xmlns:a16="http://schemas.microsoft.com/office/drawing/2014/main" id="{7E34C35B-4773-57F3-AFC2-44EED789D356}"/>
              </a:ext>
            </a:extLst>
          </p:cNvPr>
          <p:cNvSpPr txBox="1"/>
          <p:nvPr/>
        </p:nvSpPr>
        <p:spPr>
          <a:xfrm>
            <a:off x="139148" y="733741"/>
            <a:ext cx="3524298" cy="646331"/>
          </a:xfrm>
          <a:prstGeom prst="rect">
            <a:avLst/>
          </a:prstGeom>
          <a:noFill/>
        </p:spPr>
        <p:txBody>
          <a:bodyPr wrap="none" rtlCol="0">
            <a:spAutoFit/>
          </a:bodyPr>
          <a:lstStyle/>
          <a:p>
            <a:r>
              <a:rPr lang="en-US" sz="3600" b="1" u="sng" dirty="0">
                <a:solidFill>
                  <a:srgbClr val="00B0F0"/>
                </a:solidFill>
              </a:rPr>
              <a:t>Some Key Words:</a:t>
            </a:r>
          </a:p>
        </p:txBody>
      </p:sp>
      <p:sp>
        <p:nvSpPr>
          <p:cNvPr id="11" name="Rectangle: Rounded Corners 10">
            <a:extLst>
              <a:ext uri="{FF2B5EF4-FFF2-40B4-BE49-F238E27FC236}">
                <a16:creationId xmlns:a16="http://schemas.microsoft.com/office/drawing/2014/main" id="{035E29D9-DE3B-1C5D-1D77-87B6EB3E8574}"/>
              </a:ext>
            </a:extLst>
          </p:cNvPr>
          <p:cNvSpPr/>
          <p:nvPr/>
        </p:nvSpPr>
        <p:spPr>
          <a:xfrm>
            <a:off x="6096000" y="1269876"/>
            <a:ext cx="5280991" cy="2219301"/>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3">
                    <a:lumMod val="50000"/>
                  </a:schemeClr>
                </a:solidFill>
              </a:rPr>
              <a:t>Tell your school’s story of </a:t>
            </a:r>
            <a:r>
              <a:rPr lang="en-US" sz="3600" b="1" u="sng" dirty="0">
                <a:solidFill>
                  <a:schemeClr val="accent3">
                    <a:lumMod val="50000"/>
                  </a:schemeClr>
                </a:solidFill>
              </a:rPr>
              <a:t>how</a:t>
            </a:r>
            <a:r>
              <a:rPr lang="en-US" sz="3600" b="1" dirty="0">
                <a:solidFill>
                  <a:schemeClr val="accent3">
                    <a:lumMod val="50000"/>
                  </a:schemeClr>
                </a:solidFill>
              </a:rPr>
              <a:t> it works and </a:t>
            </a:r>
            <a:r>
              <a:rPr lang="en-US" sz="3600" b="1" u="sng" dirty="0">
                <a:solidFill>
                  <a:schemeClr val="accent3">
                    <a:lumMod val="50000"/>
                  </a:schemeClr>
                </a:solidFill>
              </a:rPr>
              <a:t>why</a:t>
            </a:r>
          </a:p>
          <a:p>
            <a:pPr algn="ctr"/>
            <a:r>
              <a:rPr lang="en-US" sz="3600" b="1" dirty="0">
                <a:solidFill>
                  <a:schemeClr val="accent3">
                    <a:lumMod val="50000"/>
                  </a:schemeClr>
                </a:solidFill>
              </a:rPr>
              <a:t>(not merely description!)</a:t>
            </a:r>
          </a:p>
        </p:txBody>
      </p:sp>
      <p:sp>
        <p:nvSpPr>
          <p:cNvPr id="2" name="Rectangle: Rounded Corners 1">
            <a:extLst>
              <a:ext uri="{FF2B5EF4-FFF2-40B4-BE49-F238E27FC236}">
                <a16:creationId xmlns:a16="http://schemas.microsoft.com/office/drawing/2014/main" id="{C578F822-C3D0-E50D-2B53-A0830F5752E2}"/>
              </a:ext>
            </a:extLst>
          </p:cNvPr>
          <p:cNvSpPr/>
          <p:nvPr/>
        </p:nvSpPr>
        <p:spPr>
          <a:xfrm>
            <a:off x="6096000" y="3841787"/>
            <a:ext cx="5280991" cy="2137244"/>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7030A0"/>
                </a:solidFill>
              </a:rPr>
              <a:t>Write for the Reader (BOC) who will have only the SS and Appendix</a:t>
            </a:r>
          </a:p>
          <a:p>
            <a:pPr algn="ctr"/>
            <a:r>
              <a:rPr lang="en-US" sz="3600" b="1" dirty="0">
                <a:solidFill>
                  <a:srgbClr val="7030A0"/>
                </a:solidFill>
              </a:rPr>
              <a:t>to read!!</a:t>
            </a:r>
          </a:p>
        </p:txBody>
      </p:sp>
    </p:spTree>
    <p:extLst>
      <p:ext uri="{BB962C8B-B14F-4D97-AF65-F5344CB8AC3E}">
        <p14:creationId xmlns:p14="http://schemas.microsoft.com/office/powerpoint/2010/main" val="2660838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graphicEl>
                                              <a:dgm id="{CC6C5B39-159F-44EF-8E56-69B6327FB578}"/>
                                            </p:graphicEl>
                                          </p:spTgt>
                                        </p:tgtEl>
                                        <p:attrNameLst>
                                          <p:attrName>style.visibility</p:attrName>
                                        </p:attrNameLst>
                                      </p:cBhvr>
                                      <p:to>
                                        <p:strVal val="visible"/>
                                      </p:to>
                                    </p:set>
                                    <p:animEffect transition="in" filter="randombar(horizontal)">
                                      <p:cBhvr>
                                        <p:cTn id="11" dur="500"/>
                                        <p:tgtEl>
                                          <p:spTgt spid="6">
                                            <p:graphicEl>
                                              <a:dgm id="{CC6C5B39-159F-44EF-8E56-69B6327FB578}"/>
                                            </p:graphic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6">
                                            <p:graphicEl>
                                              <a:dgm id="{51BB5774-473D-4ADD-980D-8902B2805C69}"/>
                                            </p:graphicEl>
                                          </p:spTgt>
                                        </p:tgtEl>
                                        <p:attrNameLst>
                                          <p:attrName>style.visibility</p:attrName>
                                        </p:attrNameLst>
                                      </p:cBhvr>
                                      <p:to>
                                        <p:strVal val="visible"/>
                                      </p:to>
                                    </p:set>
                                    <p:animEffect transition="in" filter="randombar(horizontal)">
                                      <p:cBhvr>
                                        <p:cTn id="15" dur="500"/>
                                        <p:tgtEl>
                                          <p:spTgt spid="6">
                                            <p:graphicEl>
                                              <a:dgm id="{51BB5774-473D-4ADD-980D-8902B2805C69}"/>
                                            </p:graphic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6">
                                            <p:graphicEl>
                                              <a:dgm id="{9FCBD2D6-C67C-4025-922B-89B80A37DD0A}"/>
                                            </p:graphicEl>
                                          </p:spTgt>
                                        </p:tgtEl>
                                        <p:attrNameLst>
                                          <p:attrName>style.visibility</p:attrName>
                                        </p:attrNameLst>
                                      </p:cBhvr>
                                      <p:to>
                                        <p:strVal val="visible"/>
                                      </p:to>
                                    </p:set>
                                    <p:animEffect transition="in" filter="randombar(horizontal)">
                                      <p:cBhvr>
                                        <p:cTn id="19" dur="500"/>
                                        <p:tgtEl>
                                          <p:spTgt spid="6">
                                            <p:graphicEl>
                                              <a:dgm id="{9FCBD2D6-C67C-4025-922B-89B80A37DD0A}"/>
                                            </p:graphicEl>
                                          </p:spTgt>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6">
                                            <p:graphicEl>
                                              <a:dgm id="{0FC09069-A4A5-46BA-BB81-58329776754B}"/>
                                            </p:graphicEl>
                                          </p:spTgt>
                                        </p:tgtEl>
                                        <p:attrNameLst>
                                          <p:attrName>style.visibility</p:attrName>
                                        </p:attrNameLst>
                                      </p:cBhvr>
                                      <p:to>
                                        <p:strVal val="visible"/>
                                      </p:to>
                                    </p:set>
                                    <p:animEffect transition="in" filter="randombar(horizontal)">
                                      <p:cBhvr>
                                        <p:cTn id="23" dur="500"/>
                                        <p:tgtEl>
                                          <p:spTgt spid="6">
                                            <p:graphicEl>
                                              <a:dgm id="{0FC09069-A4A5-46BA-BB81-58329776754B}"/>
                                            </p:graphicEl>
                                          </p:spTgt>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6">
                                            <p:graphicEl>
                                              <a:dgm id="{283EF5F0-964C-4378-9EDA-76233C2EA546}"/>
                                            </p:graphicEl>
                                          </p:spTgt>
                                        </p:tgtEl>
                                        <p:attrNameLst>
                                          <p:attrName>style.visibility</p:attrName>
                                        </p:attrNameLst>
                                      </p:cBhvr>
                                      <p:to>
                                        <p:strVal val="visible"/>
                                      </p:to>
                                    </p:set>
                                    <p:animEffect transition="in" filter="randombar(horizontal)">
                                      <p:cBhvr>
                                        <p:cTn id="27" dur="500"/>
                                        <p:tgtEl>
                                          <p:spTgt spid="6">
                                            <p:graphicEl>
                                              <a:dgm id="{283EF5F0-964C-4378-9EDA-76233C2EA546}"/>
                                            </p:graphicEl>
                                          </p:spTgt>
                                        </p:tgtEl>
                                      </p:cBhvr>
                                    </p:animEffect>
                                  </p:childTnLst>
                                </p:cTn>
                              </p:par>
                            </p:childTnLst>
                          </p:cTn>
                        </p:par>
                        <p:par>
                          <p:cTn id="28" fill="hold">
                            <p:stCondLst>
                              <p:cond delay="3000"/>
                            </p:stCondLst>
                            <p:childTnLst>
                              <p:par>
                                <p:cTn id="29" presetID="21" presetClass="entr" presetSubtype="1"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heel(1)">
                                      <p:cBhvr>
                                        <p:cTn id="31" dur="2000"/>
                                        <p:tgtEl>
                                          <p:spTgt spid="11"/>
                                        </p:tgtEl>
                                      </p:cBhvr>
                                    </p:animEffect>
                                  </p:childTnLst>
                                </p:cTn>
                              </p:par>
                            </p:childTnLst>
                          </p:cTn>
                        </p:par>
                        <p:par>
                          <p:cTn id="32" fill="hold">
                            <p:stCondLst>
                              <p:cond delay="5000"/>
                            </p:stCondLst>
                            <p:childTnLst>
                              <p:par>
                                <p:cTn id="33" presetID="21" presetClass="entr" presetSubtype="1" fill="hold" grpId="0"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heel(1)">
                                      <p:cBhvr>
                                        <p:cTn id="3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P spid="8" grpId="0"/>
      <p:bldP spid="11" grpId="0" animBg="1"/>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34</a:t>
            </a:fld>
            <a:endParaRPr lang="en-US" sz="1200" dirty="0">
              <a:solidFill>
                <a:schemeClr val="bg1"/>
              </a:solidFill>
            </a:endParaRPr>
          </a:p>
        </p:txBody>
      </p:sp>
      <p:sp>
        <p:nvSpPr>
          <p:cNvPr id="11" name="Title 6">
            <a:extLst>
              <a:ext uri="{FF2B5EF4-FFF2-40B4-BE49-F238E27FC236}">
                <a16:creationId xmlns:a16="http://schemas.microsoft.com/office/drawing/2014/main" id="{814EAE99-7231-9EE1-435B-A9A917C35E4D}"/>
              </a:ext>
            </a:extLst>
          </p:cNvPr>
          <p:cNvSpPr>
            <a:spLocks noGrp="1"/>
          </p:cNvSpPr>
          <p:nvPr>
            <p:ph type="title"/>
          </p:nvPr>
        </p:nvSpPr>
        <p:spPr>
          <a:xfrm>
            <a:off x="827737" y="1487380"/>
            <a:ext cx="4026289" cy="1941620"/>
          </a:xfrm>
        </p:spPr>
        <p:txBody>
          <a:bodyPr>
            <a:normAutofit fontScale="90000"/>
          </a:bodyPr>
          <a:lstStyle/>
          <a:p>
            <a:r>
              <a:rPr lang="en-US" dirty="0">
                <a:solidFill>
                  <a:srgbClr val="FFFF00"/>
                </a:solidFill>
              </a:rPr>
              <a:t>Part 4. Concluding chapter</a:t>
            </a:r>
            <a:endParaRPr lang="en-US" dirty="0"/>
          </a:p>
        </p:txBody>
      </p:sp>
      <p:pic>
        <p:nvPicPr>
          <p:cNvPr id="5" name="Picture 4" descr="A cartoon of two people sitting at a table&#10;&#10;Description automatically generated">
            <a:extLst>
              <a:ext uri="{FF2B5EF4-FFF2-40B4-BE49-F238E27FC236}">
                <a16:creationId xmlns:a16="http://schemas.microsoft.com/office/drawing/2014/main" id="{8A0487D5-3270-E35B-26A8-D3170C61CC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4720" y="227275"/>
            <a:ext cx="5936586" cy="6385821"/>
          </a:xfrm>
          <a:prstGeom prst="rect">
            <a:avLst/>
          </a:prstGeom>
        </p:spPr>
      </p:pic>
    </p:spTree>
    <p:extLst>
      <p:ext uri="{BB962C8B-B14F-4D97-AF65-F5344CB8AC3E}">
        <p14:creationId xmlns:p14="http://schemas.microsoft.com/office/powerpoint/2010/main" val="3334449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35</a:t>
            </a:fld>
            <a:endParaRPr lang="en-US" sz="1200" dirty="0">
              <a:solidFill>
                <a:schemeClr val="bg1"/>
              </a:solidFill>
            </a:endParaRPr>
          </a:p>
        </p:txBody>
      </p:sp>
      <p:sp>
        <p:nvSpPr>
          <p:cNvPr id="20" name="Content Placeholder 19">
            <a:extLst>
              <a:ext uri="{FF2B5EF4-FFF2-40B4-BE49-F238E27FC236}">
                <a16:creationId xmlns:a16="http://schemas.microsoft.com/office/drawing/2014/main" id="{14FF6B39-8395-1EFB-AD7C-E8A7248EB55B}"/>
              </a:ext>
            </a:extLst>
          </p:cNvPr>
          <p:cNvSpPr>
            <a:spLocks noGrp="1"/>
          </p:cNvSpPr>
          <p:nvPr>
            <p:ph idx="1"/>
          </p:nvPr>
        </p:nvSpPr>
        <p:spPr>
          <a:xfrm>
            <a:off x="0" y="1291183"/>
            <a:ext cx="11349318" cy="4768011"/>
          </a:xfrm>
        </p:spPr>
        <p:txBody>
          <a:bodyPr>
            <a:normAutofit fontScale="70000" lnSpcReduction="20000"/>
          </a:bodyPr>
          <a:lstStyle/>
          <a:p>
            <a:pPr marL="1484313" indent="-457200">
              <a:spcAft>
                <a:spcPts val="1800"/>
              </a:spcAft>
              <a:buFont typeface="Wingdings" panose="05000000000000000000" pitchFamily="2" charset="2"/>
              <a:buChar char="ü"/>
            </a:pPr>
            <a:r>
              <a:rPr lang="en-US" sz="3600" u="sng" dirty="0">
                <a:solidFill>
                  <a:srgbClr val="F5CFFD"/>
                </a:solidFill>
              </a:rPr>
              <a:t>Summarize overall findings</a:t>
            </a:r>
            <a:r>
              <a:rPr lang="en-US" sz="3600" dirty="0"/>
              <a:t> of the self-study; what has school learned?</a:t>
            </a:r>
          </a:p>
          <a:p>
            <a:pPr marL="1484313" indent="-457200">
              <a:spcAft>
                <a:spcPts val="1800"/>
              </a:spcAft>
              <a:buFont typeface="Wingdings" panose="05000000000000000000" pitchFamily="2" charset="2"/>
              <a:buChar char="ü"/>
            </a:pPr>
            <a:r>
              <a:rPr lang="en-US" sz="3600" dirty="0"/>
              <a:t>Organize and </a:t>
            </a:r>
            <a:r>
              <a:rPr lang="en-US" sz="3600" dirty="0">
                <a:solidFill>
                  <a:srgbClr val="92D050"/>
                </a:solidFill>
              </a:rPr>
              <a:t>prioritize</a:t>
            </a:r>
            <a:r>
              <a:rPr lang="en-US" sz="3600" dirty="0"/>
              <a:t> </a:t>
            </a:r>
            <a:r>
              <a:rPr lang="en-US" sz="3600" u="sng" dirty="0">
                <a:solidFill>
                  <a:srgbClr val="F5CFFD"/>
                </a:solidFill>
              </a:rPr>
              <a:t>strengths to be sustained</a:t>
            </a:r>
          </a:p>
          <a:p>
            <a:pPr marL="1484313" indent="-457200">
              <a:spcAft>
                <a:spcPts val="1800"/>
              </a:spcAft>
              <a:buFont typeface="Wingdings" panose="05000000000000000000" pitchFamily="2" charset="2"/>
              <a:buChar char="ü"/>
            </a:pPr>
            <a:r>
              <a:rPr lang="en-US" sz="3600" dirty="0"/>
              <a:t>Organize and </a:t>
            </a:r>
            <a:r>
              <a:rPr lang="en-US" sz="3600" dirty="0">
                <a:solidFill>
                  <a:srgbClr val="92D050"/>
                </a:solidFill>
              </a:rPr>
              <a:t>prioritize</a:t>
            </a:r>
            <a:r>
              <a:rPr lang="en-US" sz="3600" dirty="0"/>
              <a:t> </a:t>
            </a:r>
            <a:r>
              <a:rPr lang="en-US" sz="3600" u="sng" dirty="0">
                <a:solidFill>
                  <a:srgbClr val="F5CFFD"/>
                </a:solidFill>
              </a:rPr>
              <a:t>concerns or areas needing improvement</a:t>
            </a:r>
            <a:r>
              <a:rPr lang="en-US" sz="3600" dirty="0">
                <a:solidFill>
                  <a:srgbClr val="F5CFFD"/>
                </a:solidFill>
              </a:rPr>
              <a:t> </a:t>
            </a:r>
            <a:r>
              <a:rPr lang="en-US" sz="3600" dirty="0"/>
              <a:t>toward greater educational effectiveness</a:t>
            </a:r>
          </a:p>
          <a:p>
            <a:pPr marL="1884363" lvl="1" indent="-457200">
              <a:spcAft>
                <a:spcPts val="1800"/>
              </a:spcAft>
              <a:buFont typeface="Wingdings" panose="05000000000000000000" pitchFamily="2" charset="2"/>
              <a:buChar char="§"/>
            </a:pPr>
            <a:r>
              <a:rPr lang="en-US" sz="3200" dirty="0">
                <a:solidFill>
                  <a:schemeClr val="accent5">
                    <a:lumMod val="20000"/>
                    <a:lumOff val="80000"/>
                  </a:schemeClr>
                </a:solidFill>
              </a:rPr>
              <a:t>If the self-study has concluded the school is at risk of not meeting, does not fully meet, or does not meet one or more of the Standards – describe how the school is already implementing a credible plan to meet the Standard in the near future</a:t>
            </a:r>
          </a:p>
          <a:p>
            <a:pPr marL="1484313" indent="-457200">
              <a:spcAft>
                <a:spcPts val="1800"/>
              </a:spcAft>
              <a:buFont typeface="Wingdings" panose="05000000000000000000" pitchFamily="2" charset="2"/>
              <a:buChar char="ü"/>
            </a:pPr>
            <a:r>
              <a:rPr lang="en-US" sz="3600" dirty="0"/>
              <a:t>Organize and </a:t>
            </a:r>
            <a:r>
              <a:rPr lang="en-US" sz="3600" dirty="0">
                <a:solidFill>
                  <a:srgbClr val="92D050"/>
                </a:solidFill>
              </a:rPr>
              <a:t>prioritize</a:t>
            </a:r>
            <a:r>
              <a:rPr lang="en-US" sz="3600" dirty="0"/>
              <a:t> </a:t>
            </a:r>
            <a:r>
              <a:rPr lang="en-US" sz="3600" u="sng" dirty="0">
                <a:solidFill>
                  <a:srgbClr val="F5CFFD"/>
                </a:solidFill>
              </a:rPr>
              <a:t>recommendations that have emerged </a:t>
            </a:r>
            <a:r>
              <a:rPr lang="en-US" sz="3600" dirty="0"/>
              <a:t>in the self-study process and how the school plans to continue its process of self-evaluation through the next period of accreditation</a:t>
            </a:r>
          </a:p>
          <a:p>
            <a:pPr marL="1828800" indent="-1828800">
              <a:buNone/>
              <a:tabLst>
                <a:tab pos="1828800" algn="l"/>
              </a:tabLst>
            </a:pPr>
            <a:endParaRPr lang="en-US" sz="3200" b="1" i="1" dirty="0"/>
          </a:p>
          <a:p>
            <a:pPr marL="1828800" indent="-1828800">
              <a:buNone/>
              <a:tabLst>
                <a:tab pos="1828800" algn="l"/>
              </a:tabLst>
            </a:pPr>
            <a:endParaRPr lang="en-US" sz="3200" b="1" dirty="0"/>
          </a:p>
          <a:p>
            <a:pPr marL="1828800" indent="-1828800">
              <a:buNone/>
              <a:tabLst>
                <a:tab pos="1828800" algn="l"/>
              </a:tabLst>
            </a:pPr>
            <a:endParaRPr lang="en-US" sz="3600" dirty="0"/>
          </a:p>
          <a:p>
            <a:pPr marL="0" indent="0">
              <a:buNone/>
            </a:pPr>
            <a:endParaRPr lang="en-US" sz="3600" dirty="0"/>
          </a:p>
        </p:txBody>
      </p:sp>
      <p:sp>
        <p:nvSpPr>
          <p:cNvPr id="11" name="Title 6">
            <a:extLst>
              <a:ext uri="{FF2B5EF4-FFF2-40B4-BE49-F238E27FC236}">
                <a16:creationId xmlns:a16="http://schemas.microsoft.com/office/drawing/2014/main" id="{814EAE99-7231-9EE1-435B-A9A917C35E4D}"/>
              </a:ext>
            </a:extLst>
          </p:cNvPr>
          <p:cNvSpPr>
            <a:spLocks noGrp="1"/>
          </p:cNvSpPr>
          <p:nvPr>
            <p:ph type="title"/>
          </p:nvPr>
        </p:nvSpPr>
        <p:spPr>
          <a:xfrm>
            <a:off x="609600" y="274638"/>
            <a:ext cx="10972800" cy="593727"/>
          </a:xfrm>
        </p:spPr>
        <p:txBody>
          <a:bodyPr>
            <a:normAutofit fontScale="90000"/>
          </a:bodyPr>
          <a:lstStyle/>
          <a:p>
            <a:r>
              <a:rPr lang="en-US" dirty="0">
                <a:solidFill>
                  <a:srgbClr val="FFFF00"/>
                </a:solidFill>
              </a:rPr>
              <a:t>Part 4. Concluding chapter </a:t>
            </a:r>
            <a:r>
              <a:rPr lang="en-US" dirty="0"/>
              <a:t>(4-5 pp)</a:t>
            </a:r>
          </a:p>
        </p:txBody>
      </p:sp>
      <p:sp>
        <p:nvSpPr>
          <p:cNvPr id="13" name="Rectangle: Rounded Corners 12">
            <a:extLst>
              <a:ext uri="{FF2B5EF4-FFF2-40B4-BE49-F238E27FC236}">
                <a16:creationId xmlns:a16="http://schemas.microsoft.com/office/drawing/2014/main" id="{523FD354-4F9F-E341-B653-73ADF27F3582}"/>
              </a:ext>
            </a:extLst>
          </p:cNvPr>
          <p:cNvSpPr/>
          <p:nvPr/>
        </p:nvSpPr>
        <p:spPr>
          <a:xfrm>
            <a:off x="8495853" y="5444846"/>
            <a:ext cx="2962835" cy="1138516"/>
          </a:xfrm>
          <a:prstGeom prst="roundRect">
            <a:avLst/>
          </a:prstGeom>
          <a:solidFill>
            <a:srgbClr val="F66E8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Perhaps 4-7, </a:t>
            </a:r>
          </a:p>
          <a:p>
            <a:pPr algn="ctr"/>
            <a:r>
              <a:rPr lang="en-US" sz="2400" b="1" dirty="0"/>
              <a:t>not 40-70</a:t>
            </a:r>
          </a:p>
          <a:p>
            <a:pPr algn="ctr"/>
            <a:r>
              <a:rPr lang="en-US" sz="2400" b="1" dirty="0"/>
              <a:t>See p 23 of SS HB</a:t>
            </a:r>
          </a:p>
        </p:txBody>
      </p:sp>
    </p:spTree>
    <p:extLst>
      <p:ext uri="{BB962C8B-B14F-4D97-AF65-F5344CB8AC3E}">
        <p14:creationId xmlns:p14="http://schemas.microsoft.com/office/powerpoint/2010/main" val="1885703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100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36</a:t>
            </a:fld>
            <a:endParaRPr lang="en-US" sz="1200" dirty="0">
              <a:solidFill>
                <a:schemeClr val="bg1"/>
              </a:solidFill>
            </a:endParaRPr>
          </a:p>
        </p:txBody>
      </p:sp>
      <p:sp>
        <p:nvSpPr>
          <p:cNvPr id="19" name="Title 18">
            <a:extLst>
              <a:ext uri="{FF2B5EF4-FFF2-40B4-BE49-F238E27FC236}">
                <a16:creationId xmlns:a16="http://schemas.microsoft.com/office/drawing/2014/main" id="{8D44DD96-CDDE-C619-E2F1-5F68229B114D}"/>
              </a:ext>
            </a:extLst>
          </p:cNvPr>
          <p:cNvSpPr>
            <a:spLocks noGrp="1"/>
          </p:cNvSpPr>
          <p:nvPr>
            <p:ph type="title"/>
          </p:nvPr>
        </p:nvSpPr>
        <p:spPr>
          <a:xfrm>
            <a:off x="609600" y="184365"/>
            <a:ext cx="10972800" cy="868365"/>
          </a:xfrm>
        </p:spPr>
        <p:txBody>
          <a:bodyPr>
            <a:normAutofit/>
          </a:bodyPr>
          <a:lstStyle/>
          <a:p>
            <a:r>
              <a:rPr lang="en-US" dirty="0"/>
              <a:t>Required </a:t>
            </a:r>
            <a:r>
              <a:rPr lang="en-US" dirty="0">
                <a:solidFill>
                  <a:srgbClr val="FFFF00"/>
                </a:solidFill>
              </a:rPr>
              <a:t>appendices</a:t>
            </a:r>
          </a:p>
        </p:txBody>
      </p:sp>
      <p:sp>
        <p:nvSpPr>
          <p:cNvPr id="20" name="Content Placeholder 19">
            <a:extLst>
              <a:ext uri="{FF2B5EF4-FFF2-40B4-BE49-F238E27FC236}">
                <a16:creationId xmlns:a16="http://schemas.microsoft.com/office/drawing/2014/main" id="{14FF6B39-8395-1EFB-AD7C-E8A7248EB55B}"/>
              </a:ext>
            </a:extLst>
          </p:cNvPr>
          <p:cNvSpPr>
            <a:spLocks noGrp="1"/>
          </p:cNvSpPr>
          <p:nvPr>
            <p:ph idx="1"/>
          </p:nvPr>
        </p:nvSpPr>
        <p:spPr>
          <a:xfrm>
            <a:off x="609600" y="1290919"/>
            <a:ext cx="10972800" cy="4835246"/>
          </a:xfrm>
        </p:spPr>
        <p:txBody>
          <a:bodyPr>
            <a:normAutofit/>
          </a:bodyPr>
          <a:lstStyle/>
          <a:p>
            <a:pPr marL="0" indent="0">
              <a:buNone/>
            </a:pPr>
            <a:endParaRPr lang="en-US" sz="300" dirty="0"/>
          </a:p>
          <a:p>
            <a:pPr>
              <a:buFont typeface="Wingdings" panose="05000000000000000000" pitchFamily="2" charset="2"/>
              <a:buChar char="Ø"/>
            </a:pPr>
            <a:r>
              <a:rPr lang="en-US" sz="2200" dirty="0">
                <a:solidFill>
                  <a:schemeClr val="accent6">
                    <a:lumMod val="40000"/>
                    <a:lumOff val="60000"/>
                  </a:schemeClr>
                </a:solidFill>
              </a:rPr>
              <a:t>Limited to these seven (or eight) Appendices</a:t>
            </a:r>
          </a:p>
          <a:p>
            <a:pPr>
              <a:buFont typeface="Wingdings" panose="05000000000000000000" pitchFamily="2" charset="2"/>
              <a:buChar char="Ø"/>
            </a:pPr>
            <a:r>
              <a:rPr lang="en-US" sz="2200" dirty="0">
                <a:solidFill>
                  <a:schemeClr val="accent6">
                    <a:lumMod val="40000"/>
                    <a:lumOff val="60000"/>
                  </a:schemeClr>
                </a:solidFill>
              </a:rPr>
              <a:t>Bookmarked, single PDF file on flash drive (no hard copy)</a:t>
            </a:r>
          </a:p>
          <a:p>
            <a:pPr marL="457200" indent="-457200">
              <a:buFont typeface="+mj-lt"/>
              <a:buAutoNum type="arabicPeriod"/>
            </a:pPr>
            <a:endParaRPr lang="en-US" sz="2200" dirty="0"/>
          </a:p>
          <a:p>
            <a:pPr marL="457200" indent="-457200">
              <a:buFont typeface="+mj-lt"/>
              <a:buAutoNum type="arabicPeriod"/>
            </a:pPr>
            <a:r>
              <a:rPr lang="en-US" sz="2200" dirty="0"/>
              <a:t>Current organizational chart, showing names and titles</a:t>
            </a:r>
          </a:p>
          <a:p>
            <a:pPr marL="457200" indent="-457200">
              <a:buFont typeface="+mj-lt"/>
              <a:buAutoNum type="arabicPeriod"/>
            </a:pPr>
            <a:r>
              <a:rPr lang="en-US" sz="2200" dirty="0"/>
              <a:t>Current strategic plan(s)</a:t>
            </a:r>
          </a:p>
          <a:p>
            <a:pPr marL="457200" indent="-457200">
              <a:buFont typeface="+mj-lt"/>
              <a:buAutoNum type="arabicPeriod"/>
            </a:pPr>
            <a:r>
              <a:rPr lang="en-US" sz="2200" dirty="0"/>
              <a:t>Current evaluation plan(s) (summarize results in report)</a:t>
            </a:r>
          </a:p>
          <a:p>
            <a:pPr marL="457200" indent="-457200">
              <a:buFont typeface="+mj-lt"/>
              <a:buAutoNum type="arabicPeriod"/>
            </a:pPr>
            <a:r>
              <a:rPr lang="en-US" sz="2200" dirty="0"/>
              <a:t>Current budget (if embedded, just unit) and a 3-5-year budget plan</a:t>
            </a:r>
          </a:p>
          <a:p>
            <a:pPr marL="457200" indent="-457200">
              <a:buFont typeface="+mj-lt"/>
              <a:buAutoNum type="arabicPeriod"/>
            </a:pPr>
            <a:r>
              <a:rPr lang="en-US" sz="2200" dirty="0"/>
              <a:t>Most recent fiscal year audit (and management letter, if one)</a:t>
            </a:r>
          </a:p>
          <a:p>
            <a:pPr marL="457200" indent="-457200">
              <a:buFont typeface="+mj-lt"/>
              <a:buAutoNum type="arabicPeriod"/>
            </a:pPr>
            <a:r>
              <a:rPr lang="en-US" sz="2200" dirty="0"/>
              <a:t>Handbooks: Board, faculty, staff, and student </a:t>
            </a:r>
          </a:p>
          <a:p>
            <a:pPr marL="457200" indent="-457200">
              <a:buFont typeface="+mj-lt"/>
              <a:buAutoNum type="arabicPeriod"/>
            </a:pPr>
            <a:r>
              <a:rPr lang="en-US" sz="2200" dirty="0"/>
              <a:t>Academic catalog (include as bookmarked PDF)</a:t>
            </a:r>
          </a:p>
          <a:p>
            <a:pPr marL="457200" indent="-457200">
              <a:buFont typeface="+mj-lt"/>
              <a:buAutoNum type="arabicPeriod"/>
            </a:pPr>
            <a:r>
              <a:rPr lang="en-US" sz="2200" dirty="0"/>
              <a:t>US Title IV documentation – Appendix B (if applicable)</a:t>
            </a:r>
            <a:endParaRPr lang="en-US" sz="2400" dirty="0"/>
          </a:p>
          <a:p>
            <a:pPr marL="1828800" indent="-1828800">
              <a:buNone/>
              <a:tabLst>
                <a:tab pos="1828800" algn="l"/>
              </a:tabLst>
            </a:pPr>
            <a:endParaRPr lang="en-US" dirty="0"/>
          </a:p>
          <a:p>
            <a:pPr marL="0" indent="0">
              <a:buNone/>
            </a:pPr>
            <a:endParaRPr lang="en-US" dirty="0"/>
          </a:p>
        </p:txBody>
      </p:sp>
      <p:sp>
        <p:nvSpPr>
          <p:cNvPr id="11" name="Rectangle: Rounded Corners 10">
            <a:extLst>
              <a:ext uri="{FF2B5EF4-FFF2-40B4-BE49-F238E27FC236}">
                <a16:creationId xmlns:a16="http://schemas.microsoft.com/office/drawing/2014/main" id="{43E4A27E-FB06-503E-72DC-FBADBF0A6FAE}"/>
              </a:ext>
            </a:extLst>
          </p:cNvPr>
          <p:cNvSpPr/>
          <p:nvPr/>
        </p:nvSpPr>
        <p:spPr>
          <a:xfrm>
            <a:off x="8777342" y="1425388"/>
            <a:ext cx="3195918" cy="37684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Remember, you may elect to link to numerous documents and websites to amplify and support your narrative text but limit your Appendices to these items.</a:t>
            </a:r>
          </a:p>
        </p:txBody>
      </p:sp>
    </p:spTree>
    <p:extLst>
      <p:ext uri="{BB962C8B-B14F-4D97-AF65-F5344CB8AC3E}">
        <p14:creationId xmlns:p14="http://schemas.microsoft.com/office/powerpoint/2010/main" val="3071846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100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37</a:t>
            </a:fld>
            <a:endParaRPr lang="en-US" sz="1200" dirty="0">
              <a:solidFill>
                <a:schemeClr val="bg1"/>
              </a:solidFill>
            </a:endParaRPr>
          </a:p>
        </p:txBody>
      </p:sp>
      <p:sp>
        <p:nvSpPr>
          <p:cNvPr id="19" name="Title 18">
            <a:extLst>
              <a:ext uri="{FF2B5EF4-FFF2-40B4-BE49-F238E27FC236}">
                <a16:creationId xmlns:a16="http://schemas.microsoft.com/office/drawing/2014/main" id="{8D44DD96-CDDE-C619-E2F1-5F68229B114D}"/>
              </a:ext>
            </a:extLst>
          </p:cNvPr>
          <p:cNvSpPr>
            <a:spLocks noGrp="1"/>
          </p:cNvSpPr>
          <p:nvPr>
            <p:ph type="title"/>
          </p:nvPr>
        </p:nvSpPr>
        <p:spPr>
          <a:xfrm>
            <a:off x="609600" y="274638"/>
            <a:ext cx="10972800" cy="854915"/>
          </a:xfrm>
        </p:spPr>
        <p:txBody>
          <a:bodyPr>
            <a:normAutofit/>
          </a:bodyPr>
          <a:lstStyle/>
          <a:p>
            <a:r>
              <a:rPr lang="en-US" dirty="0">
                <a:solidFill>
                  <a:srgbClr val="FFFF00"/>
                </a:solidFill>
              </a:rPr>
              <a:t>Supplemental</a:t>
            </a:r>
            <a:r>
              <a:rPr lang="en-US" dirty="0"/>
              <a:t> materials</a:t>
            </a:r>
            <a:endParaRPr lang="en-US" i="1" dirty="0">
              <a:solidFill>
                <a:srgbClr val="FFC000"/>
              </a:solidFill>
            </a:endParaRPr>
          </a:p>
        </p:txBody>
      </p:sp>
      <p:sp>
        <p:nvSpPr>
          <p:cNvPr id="20" name="Content Placeholder 19">
            <a:extLst>
              <a:ext uri="{FF2B5EF4-FFF2-40B4-BE49-F238E27FC236}">
                <a16:creationId xmlns:a16="http://schemas.microsoft.com/office/drawing/2014/main" id="{14FF6B39-8395-1EFB-AD7C-E8A7248EB55B}"/>
              </a:ext>
            </a:extLst>
          </p:cNvPr>
          <p:cNvSpPr>
            <a:spLocks noGrp="1"/>
          </p:cNvSpPr>
          <p:nvPr>
            <p:ph idx="1"/>
          </p:nvPr>
        </p:nvSpPr>
        <p:spPr>
          <a:xfrm>
            <a:off x="609600" y="1309113"/>
            <a:ext cx="10972800" cy="4602522"/>
          </a:xfrm>
        </p:spPr>
        <p:txBody>
          <a:bodyPr>
            <a:normAutofit fontScale="92500" lnSpcReduction="20000"/>
          </a:bodyPr>
          <a:lstStyle/>
          <a:p>
            <a:r>
              <a:rPr lang="en-US" sz="3200" dirty="0"/>
              <a:t>See pp 25 of SS HB for list of other items (e.g., syllabi, minutes, CVs, publications, promotional materials, etc.) </a:t>
            </a:r>
          </a:p>
          <a:p>
            <a:r>
              <a:rPr lang="en-US" sz="3200" dirty="0">
                <a:solidFill>
                  <a:schemeClr val="accent6">
                    <a:lumMod val="40000"/>
                    <a:lumOff val="60000"/>
                  </a:schemeClr>
                </a:solidFill>
              </a:rPr>
              <a:t>School may choose to make these available in format they prefer -- </a:t>
            </a:r>
            <a:r>
              <a:rPr lang="en-US" dirty="0">
                <a:solidFill>
                  <a:schemeClr val="accent6">
                    <a:lumMod val="40000"/>
                    <a:lumOff val="60000"/>
                  </a:schemeClr>
                </a:solidFill>
              </a:rPr>
              <a:t>PW protected web page, USB drive, file-share, hard copies in Resource Room, etc.</a:t>
            </a:r>
          </a:p>
          <a:p>
            <a:pPr marL="457200" lvl="1" indent="0">
              <a:buNone/>
            </a:pPr>
            <a:endParaRPr lang="en-US" b="1" dirty="0">
              <a:solidFill>
                <a:srgbClr val="FFD5D5"/>
              </a:solidFill>
            </a:endParaRPr>
          </a:p>
          <a:p>
            <a:pPr marL="457200" lvl="1" indent="0">
              <a:buNone/>
            </a:pPr>
            <a:r>
              <a:rPr lang="en-US" b="1" dirty="0">
                <a:solidFill>
                  <a:srgbClr val="FFD5D5"/>
                </a:solidFill>
              </a:rPr>
              <a:t>Best Practice – include most materials in a folder labeled “Supplemental Materials”&gt;individual folders labeled by Standard on the thumb drive</a:t>
            </a:r>
          </a:p>
          <a:p>
            <a:endParaRPr lang="en-US" dirty="0">
              <a:solidFill>
                <a:srgbClr val="F66E85"/>
              </a:solidFill>
            </a:endParaRPr>
          </a:p>
          <a:p>
            <a:r>
              <a:rPr lang="en-US" b="1" dirty="0">
                <a:solidFill>
                  <a:srgbClr val="F66E85"/>
                </a:solidFill>
              </a:rPr>
              <a:t>ENSURE </a:t>
            </a:r>
            <a:r>
              <a:rPr lang="en-US" sz="3500" b="1" dirty="0">
                <a:solidFill>
                  <a:srgbClr val="F66E85"/>
                </a:solidFill>
              </a:rPr>
              <a:t>THEY ARE READILY ACCESSIBLE!!</a:t>
            </a:r>
          </a:p>
          <a:p>
            <a:pPr lvl="4"/>
            <a:r>
              <a:rPr lang="en-US" sz="3500" b="1" dirty="0">
                <a:solidFill>
                  <a:srgbClr val="F66E85"/>
                </a:solidFill>
              </a:rPr>
              <a:t>AVOID COMPLICATED TECHNOLOGY!!</a:t>
            </a:r>
          </a:p>
          <a:p>
            <a:endParaRPr lang="en-US" dirty="0"/>
          </a:p>
          <a:p>
            <a:pPr lvl="1"/>
            <a:endParaRPr lang="en-US" dirty="0"/>
          </a:p>
          <a:p>
            <a:pPr lvl="1"/>
            <a:endParaRPr lang="en-US" dirty="0"/>
          </a:p>
          <a:p>
            <a:pPr marL="0" indent="0">
              <a:buNone/>
            </a:pPr>
            <a:endParaRPr lang="en-US" dirty="0"/>
          </a:p>
        </p:txBody>
      </p:sp>
    </p:spTree>
    <p:extLst>
      <p:ext uri="{BB962C8B-B14F-4D97-AF65-F5344CB8AC3E}">
        <p14:creationId xmlns:p14="http://schemas.microsoft.com/office/powerpoint/2010/main" val="428652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a:extLst>
            <a:ext uri="{FF2B5EF4-FFF2-40B4-BE49-F238E27FC236}">
              <a16:creationId xmlns:a16="http://schemas.microsoft.com/office/drawing/2014/main" id="{B082E9CC-8C0C-8A5A-97F9-CDC93445EF90}"/>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C1F720BE-1076-EC41-C825-918D66B3A8CD}"/>
              </a:ext>
            </a:extLst>
          </p:cNvPr>
          <p:cNvGrpSpPr/>
          <p:nvPr/>
        </p:nvGrpSpPr>
        <p:grpSpPr>
          <a:xfrm>
            <a:off x="0" y="6096000"/>
            <a:ext cx="12192000" cy="762000"/>
            <a:chOff x="0" y="6096000"/>
            <a:chExt cx="12192000" cy="762000"/>
          </a:xfrm>
        </p:grpSpPr>
        <p:sp>
          <p:nvSpPr>
            <p:cNvPr id="3" name="Rectangle 2">
              <a:extLst>
                <a:ext uri="{FF2B5EF4-FFF2-40B4-BE49-F238E27FC236}">
                  <a16:creationId xmlns:a16="http://schemas.microsoft.com/office/drawing/2014/main" id="{D19943D0-F63E-6ACE-4AD2-7863162B2106}"/>
                </a:ext>
              </a:extLst>
            </p:cNvPr>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a:extLst>
                <a:ext uri="{FF2B5EF4-FFF2-40B4-BE49-F238E27FC236}">
                  <a16:creationId xmlns:a16="http://schemas.microsoft.com/office/drawing/2014/main" id="{53E89C8C-A5C6-7E65-BBDD-569C07CD62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DBE98FB0-4BD4-1542-2BEA-6DCBD109E5C5}"/>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38</a:t>
            </a:fld>
            <a:endParaRPr lang="en-US" sz="1200" dirty="0">
              <a:solidFill>
                <a:schemeClr val="bg1"/>
              </a:solidFill>
            </a:endParaRPr>
          </a:p>
        </p:txBody>
      </p:sp>
      <p:sp>
        <p:nvSpPr>
          <p:cNvPr id="19" name="Title 18">
            <a:extLst>
              <a:ext uri="{FF2B5EF4-FFF2-40B4-BE49-F238E27FC236}">
                <a16:creationId xmlns:a16="http://schemas.microsoft.com/office/drawing/2014/main" id="{B40A1B45-50E2-F771-E389-030BBB958417}"/>
              </a:ext>
            </a:extLst>
          </p:cNvPr>
          <p:cNvSpPr>
            <a:spLocks noGrp="1"/>
          </p:cNvSpPr>
          <p:nvPr>
            <p:ph type="title"/>
          </p:nvPr>
        </p:nvSpPr>
        <p:spPr>
          <a:xfrm>
            <a:off x="609600" y="274638"/>
            <a:ext cx="10972800" cy="854915"/>
          </a:xfrm>
        </p:spPr>
        <p:txBody>
          <a:bodyPr>
            <a:normAutofit/>
          </a:bodyPr>
          <a:lstStyle/>
          <a:p>
            <a:r>
              <a:rPr lang="en-US">
                <a:solidFill>
                  <a:srgbClr val="FFFF00"/>
                </a:solidFill>
              </a:rPr>
              <a:t>Self-Study Submission </a:t>
            </a:r>
            <a:r>
              <a:rPr lang="en-US" dirty="0">
                <a:solidFill>
                  <a:srgbClr val="FFFF00"/>
                </a:solidFill>
              </a:rPr>
              <a:t>Deadlines</a:t>
            </a:r>
            <a:endParaRPr lang="en-US" i="1" dirty="0">
              <a:solidFill>
                <a:srgbClr val="FFC000"/>
              </a:solidFill>
            </a:endParaRPr>
          </a:p>
        </p:txBody>
      </p:sp>
      <p:sp>
        <p:nvSpPr>
          <p:cNvPr id="20" name="Content Placeholder 19">
            <a:extLst>
              <a:ext uri="{FF2B5EF4-FFF2-40B4-BE49-F238E27FC236}">
                <a16:creationId xmlns:a16="http://schemas.microsoft.com/office/drawing/2014/main" id="{9AFC5250-39E7-D3DC-33F4-7DC110B23A46}"/>
              </a:ext>
            </a:extLst>
          </p:cNvPr>
          <p:cNvSpPr>
            <a:spLocks noGrp="1"/>
          </p:cNvSpPr>
          <p:nvPr>
            <p:ph idx="1"/>
          </p:nvPr>
        </p:nvSpPr>
        <p:spPr>
          <a:xfrm>
            <a:off x="609600" y="1257325"/>
            <a:ext cx="11363660" cy="4773330"/>
          </a:xfrm>
        </p:spPr>
        <p:txBody>
          <a:bodyPr>
            <a:normAutofit fontScale="92500" lnSpcReduction="10000"/>
          </a:bodyPr>
          <a:lstStyle/>
          <a:p>
            <a:r>
              <a:rPr lang="en-US" sz="3200" b="1" dirty="0">
                <a:solidFill>
                  <a:srgbClr val="FF66CC"/>
                </a:solidFill>
              </a:rPr>
              <a:t>60 days before the visit </a:t>
            </a:r>
            <a:r>
              <a:rPr lang="en-US" sz="3200" dirty="0"/>
              <a:t>to the liaison </a:t>
            </a:r>
            <a:r>
              <a:rPr lang="en-US" dirty="0"/>
              <a:t>and Commission office (p 26)</a:t>
            </a:r>
          </a:p>
          <a:p>
            <a:pPr lvl="1"/>
            <a:r>
              <a:rPr lang="en-US" dirty="0"/>
              <a:t>Liaison will review to ensure completeness &amp; meets Commission expectations</a:t>
            </a:r>
          </a:p>
          <a:p>
            <a:pPr lvl="1"/>
            <a:r>
              <a:rPr lang="en-US" dirty="0"/>
              <a:t>45 days before the visit to the committee</a:t>
            </a:r>
          </a:p>
          <a:p>
            <a:pPr marL="457200" lvl="1" indent="0">
              <a:buNone/>
            </a:pPr>
            <a:endParaRPr lang="en-US" dirty="0"/>
          </a:p>
          <a:p>
            <a:r>
              <a:rPr lang="en-US" sz="3200" dirty="0">
                <a:solidFill>
                  <a:schemeClr val="accent6">
                    <a:lumMod val="40000"/>
                    <a:lumOff val="60000"/>
                  </a:schemeClr>
                </a:solidFill>
              </a:rPr>
              <a:t>Initial accreditation – Board approval of SS to authorize the visit (p 27)</a:t>
            </a:r>
          </a:p>
          <a:p>
            <a:pPr lvl="1"/>
            <a:r>
              <a:rPr lang="en-US" b="1" dirty="0">
                <a:solidFill>
                  <a:srgbClr val="FF66CC"/>
                </a:solidFill>
              </a:rPr>
              <a:t>November 1 for winter (Feb) Board meeting </a:t>
            </a:r>
            <a:br>
              <a:rPr lang="en-US" b="1" dirty="0">
                <a:solidFill>
                  <a:srgbClr val="FF66CC"/>
                </a:solidFill>
              </a:rPr>
            </a:br>
            <a:r>
              <a:rPr lang="en-US" b="1" dirty="0">
                <a:solidFill>
                  <a:srgbClr val="FF66CC"/>
                </a:solidFill>
              </a:rPr>
              <a:t>				</a:t>
            </a:r>
            <a:r>
              <a:rPr lang="en-US" dirty="0">
                <a:solidFill>
                  <a:schemeClr val="accent6">
                    <a:lumMod val="40000"/>
                    <a:lumOff val="60000"/>
                  </a:schemeClr>
                </a:solidFill>
              </a:rPr>
              <a:t>with potential visit in </a:t>
            </a:r>
            <a:r>
              <a:rPr lang="en-US" b="1" dirty="0">
                <a:solidFill>
                  <a:schemeClr val="accent6">
                    <a:lumMod val="40000"/>
                    <a:lumOff val="60000"/>
                  </a:schemeClr>
                </a:solidFill>
              </a:rPr>
              <a:t>spring</a:t>
            </a:r>
            <a:r>
              <a:rPr lang="en-US" dirty="0">
                <a:solidFill>
                  <a:schemeClr val="accent6">
                    <a:lumMod val="40000"/>
                    <a:lumOff val="60000"/>
                  </a:schemeClr>
                </a:solidFill>
              </a:rPr>
              <a:t> of that year</a:t>
            </a:r>
          </a:p>
          <a:p>
            <a:pPr lvl="1"/>
            <a:r>
              <a:rPr lang="en-US" b="1" dirty="0">
                <a:solidFill>
                  <a:srgbClr val="FF66CC"/>
                </a:solidFill>
              </a:rPr>
              <a:t>April 1 for summer (June) Board meeting </a:t>
            </a:r>
            <a:br>
              <a:rPr lang="en-US" b="1" dirty="0">
                <a:solidFill>
                  <a:srgbClr val="FF66CC"/>
                </a:solidFill>
              </a:rPr>
            </a:br>
            <a:r>
              <a:rPr lang="en-US" b="1" dirty="0">
                <a:solidFill>
                  <a:srgbClr val="FF66CC"/>
                </a:solidFill>
              </a:rPr>
              <a:t>				</a:t>
            </a:r>
            <a:r>
              <a:rPr lang="en-US" dirty="0">
                <a:solidFill>
                  <a:schemeClr val="accent6">
                    <a:lumMod val="40000"/>
                    <a:lumOff val="60000"/>
                  </a:schemeClr>
                </a:solidFill>
              </a:rPr>
              <a:t>with potential visit in</a:t>
            </a:r>
            <a:r>
              <a:rPr lang="en-US" b="1" dirty="0">
                <a:solidFill>
                  <a:schemeClr val="accent6">
                    <a:lumMod val="40000"/>
                    <a:lumOff val="60000"/>
                  </a:schemeClr>
                </a:solidFill>
              </a:rPr>
              <a:t> fall </a:t>
            </a:r>
            <a:r>
              <a:rPr lang="en-US" dirty="0">
                <a:solidFill>
                  <a:schemeClr val="accent6">
                    <a:lumMod val="40000"/>
                    <a:lumOff val="60000"/>
                  </a:schemeClr>
                </a:solidFill>
              </a:rPr>
              <a:t>of that year</a:t>
            </a:r>
          </a:p>
          <a:p>
            <a:pPr lvl="1"/>
            <a:r>
              <a:rPr lang="en-US" dirty="0">
                <a:solidFill>
                  <a:schemeClr val="accent6">
                    <a:lumMod val="40000"/>
                    <a:lumOff val="60000"/>
                  </a:schemeClr>
                </a:solidFill>
              </a:rPr>
              <a:t>Communicate with your liaison!</a:t>
            </a:r>
          </a:p>
          <a:p>
            <a:pPr lvl="1"/>
            <a:r>
              <a:rPr lang="en-US" dirty="0">
                <a:solidFill>
                  <a:schemeClr val="accent6">
                    <a:lumMod val="40000"/>
                    <a:lumOff val="60000"/>
                  </a:schemeClr>
                </a:solidFill>
              </a:rPr>
              <a:t>45 days before the visit to the committee</a:t>
            </a:r>
            <a:endParaRPr lang="en-US" dirty="0">
              <a:solidFill>
                <a:srgbClr val="F66E85"/>
              </a:solidFill>
            </a:endParaRPr>
          </a:p>
          <a:p>
            <a:endParaRPr lang="en-US" dirty="0"/>
          </a:p>
          <a:p>
            <a:pPr lvl="1"/>
            <a:endParaRPr lang="en-US" dirty="0"/>
          </a:p>
          <a:p>
            <a:pPr lvl="1"/>
            <a:endParaRPr lang="en-US" dirty="0"/>
          </a:p>
          <a:p>
            <a:pPr marL="0" indent="0">
              <a:buNone/>
            </a:pPr>
            <a:endParaRPr lang="en-US" dirty="0"/>
          </a:p>
        </p:txBody>
      </p:sp>
    </p:spTree>
    <p:extLst>
      <p:ext uri="{BB962C8B-B14F-4D97-AF65-F5344CB8AC3E}">
        <p14:creationId xmlns:p14="http://schemas.microsoft.com/office/powerpoint/2010/main" val="692463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a:extLst>
            <a:ext uri="{FF2B5EF4-FFF2-40B4-BE49-F238E27FC236}">
              <a16:creationId xmlns:a16="http://schemas.microsoft.com/office/drawing/2014/main" id="{AE7838CF-9C01-FEDB-38A5-793184DA634A}"/>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A921CAFC-467D-69B7-C203-EBD3EBCC3BD5}"/>
              </a:ext>
            </a:extLst>
          </p:cNvPr>
          <p:cNvGrpSpPr/>
          <p:nvPr/>
        </p:nvGrpSpPr>
        <p:grpSpPr>
          <a:xfrm>
            <a:off x="0" y="6096000"/>
            <a:ext cx="12192000" cy="762000"/>
            <a:chOff x="0" y="6096000"/>
            <a:chExt cx="12192000" cy="762000"/>
          </a:xfrm>
        </p:grpSpPr>
        <p:sp>
          <p:nvSpPr>
            <p:cNvPr id="3" name="Rectangle 2">
              <a:extLst>
                <a:ext uri="{FF2B5EF4-FFF2-40B4-BE49-F238E27FC236}">
                  <a16:creationId xmlns:a16="http://schemas.microsoft.com/office/drawing/2014/main" id="{D16D4F56-4365-A5F6-6D8B-242E2D6E0EEE}"/>
                </a:ext>
              </a:extLst>
            </p:cNvPr>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a:extLst>
                <a:ext uri="{FF2B5EF4-FFF2-40B4-BE49-F238E27FC236}">
                  <a16:creationId xmlns:a16="http://schemas.microsoft.com/office/drawing/2014/main" id="{86CA1C66-25F2-4C2C-3F3A-8B52D886B6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D8DE9456-1F77-638E-666F-1F493B3E5799}"/>
              </a:ext>
            </a:extLst>
          </p:cNvPr>
          <p:cNvSpPr txBox="1"/>
          <p:nvPr/>
        </p:nvSpPr>
        <p:spPr>
          <a:xfrm>
            <a:off x="11710046" y="6336097"/>
            <a:ext cx="26321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DECC66-47FE-428D-8EB8-4B05E835C17E}" type="slidenum">
              <a:rPr kumimoji="0" lang="en-US" sz="1200" b="0" i="0" u="none" strike="noStrike" kern="1200" cap="none" spc="0" normalizeH="0" baseline="0" noProof="0" smtClean="0">
                <a:ln>
                  <a:noFill/>
                </a:ln>
                <a:solidFill>
                  <a:prstClr val="white"/>
                </a:solidFill>
                <a:effectLst/>
                <a:uLnTx/>
                <a:uFillTx/>
                <a:latin typeface="Optima LT Std"/>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white"/>
              </a:solidFill>
              <a:effectLst/>
              <a:uLnTx/>
              <a:uFillTx/>
              <a:latin typeface="Optima LT Std"/>
              <a:ea typeface="+mn-ea"/>
              <a:cs typeface="+mn-cs"/>
            </a:endParaRPr>
          </a:p>
        </p:txBody>
      </p:sp>
      <p:sp>
        <p:nvSpPr>
          <p:cNvPr id="19" name="Title 18">
            <a:extLst>
              <a:ext uri="{FF2B5EF4-FFF2-40B4-BE49-F238E27FC236}">
                <a16:creationId xmlns:a16="http://schemas.microsoft.com/office/drawing/2014/main" id="{564CDBCE-A76D-A38F-2547-1B387B2EB1D8}"/>
              </a:ext>
            </a:extLst>
          </p:cNvPr>
          <p:cNvSpPr>
            <a:spLocks noGrp="1"/>
          </p:cNvSpPr>
          <p:nvPr>
            <p:ph type="title"/>
          </p:nvPr>
        </p:nvSpPr>
        <p:spPr>
          <a:xfrm>
            <a:off x="4197927" y="326592"/>
            <a:ext cx="7301345" cy="854915"/>
          </a:xfrm>
        </p:spPr>
        <p:txBody>
          <a:bodyPr>
            <a:normAutofit/>
          </a:bodyPr>
          <a:lstStyle/>
          <a:p>
            <a:r>
              <a:rPr lang="en-US" b="1" dirty="0">
                <a:solidFill>
                  <a:srgbClr val="FFC000"/>
                </a:solidFill>
              </a:rPr>
              <a:t>Gentle Reminders</a:t>
            </a:r>
            <a:endParaRPr lang="en-US" b="1" i="1" dirty="0">
              <a:solidFill>
                <a:srgbClr val="FFC000"/>
              </a:solidFill>
            </a:endParaRPr>
          </a:p>
        </p:txBody>
      </p:sp>
      <p:sp>
        <p:nvSpPr>
          <p:cNvPr id="20" name="Content Placeholder 19">
            <a:extLst>
              <a:ext uri="{FF2B5EF4-FFF2-40B4-BE49-F238E27FC236}">
                <a16:creationId xmlns:a16="http://schemas.microsoft.com/office/drawing/2014/main" id="{651C414F-C38A-672E-DC05-1C1053396AF6}"/>
              </a:ext>
            </a:extLst>
          </p:cNvPr>
          <p:cNvSpPr>
            <a:spLocks noGrp="1"/>
          </p:cNvSpPr>
          <p:nvPr>
            <p:ph idx="1"/>
          </p:nvPr>
        </p:nvSpPr>
        <p:spPr>
          <a:xfrm>
            <a:off x="304800" y="1996957"/>
            <a:ext cx="11363660" cy="4009263"/>
          </a:xfrm>
        </p:spPr>
        <p:txBody>
          <a:bodyPr>
            <a:normAutofit/>
          </a:bodyPr>
          <a:lstStyle/>
          <a:p>
            <a:r>
              <a:rPr lang="en-US" dirty="0"/>
              <a:t>Attend carefully to descriptions &amp; evaluation of varying modalities (such as distance ed or CBTE) and to additional locations (Standard 3, etc.)</a:t>
            </a:r>
          </a:p>
          <a:p>
            <a:r>
              <a:rPr lang="en-US" dirty="0"/>
              <a:t>Ensure Pathways initiatives are evaluated in light of the Standards when relevant</a:t>
            </a:r>
          </a:p>
          <a:p>
            <a:r>
              <a:rPr lang="en-US" dirty="0"/>
              <a:t>And that funding is clear and not simply bolstering the fiscal stability of the institution (Standard 10)</a:t>
            </a:r>
          </a:p>
          <a:p>
            <a:pPr lvl="1"/>
            <a:endParaRPr lang="en-US" dirty="0"/>
          </a:p>
          <a:p>
            <a:pPr marL="0" indent="0">
              <a:buNone/>
            </a:pPr>
            <a:endParaRPr lang="en-US" dirty="0"/>
          </a:p>
        </p:txBody>
      </p:sp>
      <p:pic>
        <p:nvPicPr>
          <p:cNvPr id="1026" name="Picture 2" descr="Excursus. Un logo e un'immagine nuovi – Excursus+">
            <a:extLst>
              <a:ext uri="{FF2B5EF4-FFF2-40B4-BE49-F238E27FC236}">
                <a16:creationId xmlns:a16="http://schemas.microsoft.com/office/drawing/2014/main" id="{7F72661E-1833-B786-43CE-389CCAE307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1" y="244618"/>
            <a:ext cx="3026978" cy="1202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7950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a:extLst>
            <a:ext uri="{FF2B5EF4-FFF2-40B4-BE49-F238E27FC236}">
              <a16:creationId xmlns:a16="http://schemas.microsoft.com/office/drawing/2014/main" id="{83A360F9-ADEC-1AC0-B437-C6BD85DF3706}"/>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0BB9B8AE-BC87-3976-7E9D-AE76A8C80BBD}"/>
              </a:ext>
            </a:extLst>
          </p:cNvPr>
          <p:cNvGrpSpPr/>
          <p:nvPr/>
        </p:nvGrpSpPr>
        <p:grpSpPr>
          <a:xfrm>
            <a:off x="0" y="6096000"/>
            <a:ext cx="12192000" cy="762000"/>
            <a:chOff x="0" y="6096000"/>
            <a:chExt cx="12192000" cy="762000"/>
          </a:xfrm>
        </p:grpSpPr>
        <p:sp>
          <p:nvSpPr>
            <p:cNvPr id="3" name="Rectangle 2">
              <a:extLst>
                <a:ext uri="{FF2B5EF4-FFF2-40B4-BE49-F238E27FC236}">
                  <a16:creationId xmlns:a16="http://schemas.microsoft.com/office/drawing/2014/main" id="{1D2BFA56-B0DF-3B81-B738-D3A561CBF680}"/>
                </a:ext>
              </a:extLst>
            </p:cNvPr>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a:extLst>
                <a:ext uri="{FF2B5EF4-FFF2-40B4-BE49-F238E27FC236}">
                  <a16:creationId xmlns:a16="http://schemas.microsoft.com/office/drawing/2014/main" id="{271D7F8B-54CE-7BCA-7D98-8F384D8496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0A60AEEE-3FEB-8779-BF50-F7B5D57BB73D}"/>
              </a:ext>
            </a:extLst>
          </p:cNvPr>
          <p:cNvSpPr txBox="1"/>
          <p:nvPr/>
        </p:nvSpPr>
        <p:spPr>
          <a:xfrm>
            <a:off x="11710046" y="6336097"/>
            <a:ext cx="26321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DECC66-47FE-428D-8EB8-4B05E835C17E}" type="slidenum">
              <a:rPr kumimoji="0" lang="en-US" sz="1200" b="0" i="0" u="none" strike="noStrike" kern="1200" cap="none" spc="0" normalizeH="0" baseline="0" noProof="0" smtClean="0">
                <a:ln>
                  <a:noFill/>
                </a:ln>
                <a:solidFill>
                  <a:prstClr val="white"/>
                </a:solidFill>
                <a:effectLst/>
                <a:uLnTx/>
                <a:uFillTx/>
                <a:latin typeface="Optima LT Std"/>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white"/>
              </a:solidFill>
              <a:effectLst/>
              <a:uLnTx/>
              <a:uFillTx/>
              <a:latin typeface="Optima LT Std"/>
              <a:ea typeface="+mn-ea"/>
              <a:cs typeface="+mn-cs"/>
            </a:endParaRPr>
          </a:p>
        </p:txBody>
      </p:sp>
      <p:sp>
        <p:nvSpPr>
          <p:cNvPr id="19" name="Title 18">
            <a:extLst>
              <a:ext uri="{FF2B5EF4-FFF2-40B4-BE49-F238E27FC236}">
                <a16:creationId xmlns:a16="http://schemas.microsoft.com/office/drawing/2014/main" id="{F1CE18D0-BC4A-A584-DCA5-1678F5B42FEE}"/>
              </a:ext>
            </a:extLst>
          </p:cNvPr>
          <p:cNvSpPr>
            <a:spLocks noGrp="1"/>
          </p:cNvSpPr>
          <p:nvPr>
            <p:ph type="title"/>
          </p:nvPr>
        </p:nvSpPr>
        <p:spPr>
          <a:xfrm>
            <a:off x="3463386" y="244618"/>
            <a:ext cx="8378267" cy="1797176"/>
          </a:xfrm>
        </p:spPr>
        <p:txBody>
          <a:bodyPr>
            <a:normAutofit/>
          </a:bodyPr>
          <a:lstStyle/>
          <a:p>
            <a:r>
              <a:rPr lang="en-US" b="1" dirty="0">
                <a:solidFill>
                  <a:srgbClr val="FFC000"/>
                </a:solidFill>
              </a:rPr>
              <a:t>Things to Consider re: AI Software or Gen AI Tools</a:t>
            </a:r>
            <a:endParaRPr lang="en-US" b="1" i="1" dirty="0">
              <a:solidFill>
                <a:srgbClr val="FFC000"/>
              </a:solidFill>
            </a:endParaRPr>
          </a:p>
        </p:txBody>
      </p:sp>
      <p:sp>
        <p:nvSpPr>
          <p:cNvPr id="20" name="Content Placeholder 19">
            <a:extLst>
              <a:ext uri="{FF2B5EF4-FFF2-40B4-BE49-F238E27FC236}">
                <a16:creationId xmlns:a16="http://schemas.microsoft.com/office/drawing/2014/main" id="{F2C3DFFF-D4FE-9F6A-A28D-4F99A80D7C5B}"/>
              </a:ext>
            </a:extLst>
          </p:cNvPr>
          <p:cNvSpPr>
            <a:spLocks noGrp="1"/>
          </p:cNvSpPr>
          <p:nvPr>
            <p:ph idx="1"/>
          </p:nvPr>
        </p:nvSpPr>
        <p:spPr>
          <a:xfrm>
            <a:off x="304800" y="1996957"/>
            <a:ext cx="11363660" cy="4009263"/>
          </a:xfrm>
        </p:spPr>
        <p:txBody>
          <a:bodyPr>
            <a:normAutofit/>
          </a:bodyPr>
          <a:lstStyle/>
          <a:p>
            <a:pPr lvl="1"/>
            <a:endParaRPr lang="en-US" dirty="0"/>
          </a:p>
          <a:p>
            <a:pPr lvl="1"/>
            <a:endParaRPr lang="en-US" dirty="0"/>
          </a:p>
          <a:p>
            <a:pPr marL="0" indent="0">
              <a:buNone/>
            </a:pPr>
            <a:endParaRPr lang="en-US" dirty="0"/>
          </a:p>
        </p:txBody>
      </p:sp>
      <p:pic>
        <p:nvPicPr>
          <p:cNvPr id="1026" name="Picture 2" descr="Excursus. Un logo e un'immagine nuovi – Excursus+">
            <a:extLst>
              <a:ext uri="{FF2B5EF4-FFF2-40B4-BE49-F238E27FC236}">
                <a16:creationId xmlns:a16="http://schemas.microsoft.com/office/drawing/2014/main" id="{680947BF-1D34-F0D5-5CF0-781CDA54C4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1" y="244618"/>
            <a:ext cx="3026978" cy="120249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6FBDC4B-B2EE-8567-87AD-16638C56D6D7}"/>
              </a:ext>
            </a:extLst>
          </p:cNvPr>
          <p:cNvSpPr txBox="1"/>
          <p:nvPr/>
        </p:nvSpPr>
        <p:spPr>
          <a:xfrm>
            <a:off x="692728" y="2123768"/>
            <a:ext cx="10975732" cy="3785652"/>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srgbClr val="F79646">
                    <a:lumMod val="20000"/>
                    <a:lumOff val="80000"/>
                  </a:srgbClr>
                </a:solidFill>
                <a:effectLst/>
                <a:uLnTx/>
                <a:uFillTx/>
                <a:latin typeface="Optima LT Std"/>
                <a:ea typeface="+mn-ea"/>
                <a:cs typeface="+mn-cs"/>
              </a:rPr>
              <a:t>Human control</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srgbClr val="F79646">
                    <a:lumMod val="20000"/>
                    <a:lumOff val="80000"/>
                  </a:srgbClr>
                </a:solidFill>
                <a:effectLst/>
                <a:uLnTx/>
                <a:uFillTx/>
                <a:latin typeface="Optima LT Std"/>
                <a:ea typeface="+mn-ea"/>
                <a:cs typeface="+mn-cs"/>
              </a:rPr>
              <a:t>Authenticity of data</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srgbClr val="F79646">
                    <a:lumMod val="20000"/>
                    <a:lumOff val="80000"/>
                  </a:srgbClr>
                </a:solidFill>
                <a:effectLst/>
                <a:uLnTx/>
                <a:uFillTx/>
                <a:latin typeface="Optima LT Std"/>
                <a:ea typeface="+mn-ea"/>
                <a:cs typeface="+mn-cs"/>
              </a:rPr>
              <a:t>Transparency and accountability</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srgbClr val="F79646">
                    <a:lumMod val="20000"/>
                    <a:lumOff val="80000"/>
                  </a:srgbClr>
                </a:solidFill>
                <a:effectLst/>
                <a:uLnTx/>
                <a:uFillTx/>
                <a:latin typeface="Optima LT Std"/>
                <a:ea typeface="+mn-ea"/>
                <a:cs typeface="+mn-cs"/>
              </a:rPr>
              <a:t>Protection and security</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srgbClr val="F79646">
                    <a:lumMod val="20000"/>
                    <a:lumOff val="80000"/>
                  </a:srgbClr>
                </a:solidFill>
                <a:effectLst/>
                <a:uLnTx/>
                <a:uFillTx/>
                <a:latin typeface="Optima LT Std"/>
                <a:ea typeface="+mn-ea"/>
                <a:cs typeface="+mn-cs"/>
              </a:rPr>
              <a:t>Reliability of AI systems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79646">
                  <a:lumMod val="20000"/>
                  <a:lumOff val="80000"/>
                </a:srgbClr>
              </a:solidFill>
              <a:effectLst/>
              <a:uLnTx/>
              <a:uFillTx/>
              <a:latin typeface="Optima LT Std"/>
              <a:ea typeface="+mn-ea"/>
              <a:cs typeface="+mn-cs"/>
            </a:endParaRPr>
          </a:p>
          <a:p>
            <a:pPr marL="1371600" marR="0" lvl="3"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79646">
                    <a:lumMod val="20000"/>
                    <a:lumOff val="80000"/>
                  </a:srgbClr>
                </a:solidFill>
                <a:effectLst/>
                <a:uLnTx/>
                <a:uFillTx/>
                <a:latin typeface="Optima LT Std"/>
                <a:ea typeface="+mn-ea"/>
                <a:cs typeface="+mn-cs"/>
              </a:rPr>
              <a:t>From CHEA Guiding Principles for Artificial Intelligence in Accreditation and Recognition, February 18, 2025</a:t>
            </a:r>
          </a:p>
        </p:txBody>
      </p:sp>
    </p:spTree>
    <p:extLst>
      <p:ext uri="{BB962C8B-B14F-4D97-AF65-F5344CB8AC3E}">
        <p14:creationId xmlns:p14="http://schemas.microsoft.com/office/powerpoint/2010/main" val="1097918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41</a:t>
            </a:fld>
            <a:endParaRPr lang="en-US" sz="1200" dirty="0">
              <a:solidFill>
                <a:schemeClr val="bg1"/>
              </a:solidFill>
            </a:endParaRPr>
          </a:p>
        </p:txBody>
      </p:sp>
      <p:sp>
        <p:nvSpPr>
          <p:cNvPr id="6" name="Title 18">
            <a:extLst>
              <a:ext uri="{FF2B5EF4-FFF2-40B4-BE49-F238E27FC236}">
                <a16:creationId xmlns:a16="http://schemas.microsoft.com/office/drawing/2014/main" id="{D6785159-B790-90E6-6E34-337994D40C5C}"/>
              </a:ext>
            </a:extLst>
          </p:cNvPr>
          <p:cNvSpPr>
            <a:spLocks noGrp="1"/>
          </p:cNvSpPr>
          <p:nvPr>
            <p:ph type="title"/>
          </p:nvPr>
        </p:nvSpPr>
        <p:spPr>
          <a:xfrm>
            <a:off x="960896" y="1717594"/>
            <a:ext cx="3053166" cy="2869903"/>
          </a:xfrm>
        </p:spPr>
        <p:txBody>
          <a:bodyPr>
            <a:normAutofit/>
          </a:bodyPr>
          <a:lstStyle/>
          <a:p>
            <a:r>
              <a:rPr lang="en-US" dirty="0">
                <a:solidFill>
                  <a:srgbClr val="FFFF00"/>
                </a:solidFill>
              </a:rPr>
              <a:t>A NEW Appendix A</a:t>
            </a:r>
            <a:br>
              <a:rPr lang="en-US" dirty="0">
                <a:solidFill>
                  <a:srgbClr val="FFFF00"/>
                </a:solidFill>
              </a:rPr>
            </a:br>
            <a:r>
              <a:rPr lang="en-US" dirty="0">
                <a:solidFill>
                  <a:srgbClr val="FFFF00"/>
                </a:solidFill>
              </a:rPr>
              <a:t>Resource Links</a:t>
            </a:r>
            <a:endParaRPr lang="en-US" i="1" dirty="0">
              <a:solidFill>
                <a:srgbClr val="FFC000"/>
              </a:solidFill>
            </a:endParaRPr>
          </a:p>
        </p:txBody>
      </p:sp>
      <p:pic>
        <p:nvPicPr>
          <p:cNvPr id="7" name="Picture 6">
            <a:extLst>
              <a:ext uri="{FF2B5EF4-FFF2-40B4-BE49-F238E27FC236}">
                <a16:creationId xmlns:a16="http://schemas.microsoft.com/office/drawing/2014/main" id="{F2EF588F-1E65-733D-80D7-1F4779DFF3BD}"/>
              </a:ext>
            </a:extLst>
          </p:cNvPr>
          <p:cNvPicPr>
            <a:picLocks noChangeAspect="1"/>
          </p:cNvPicPr>
          <p:nvPr/>
        </p:nvPicPr>
        <p:blipFill>
          <a:blip r:embed="rId4"/>
          <a:stretch>
            <a:fillRect/>
          </a:stretch>
        </p:blipFill>
        <p:spPr>
          <a:xfrm>
            <a:off x="5244806" y="339964"/>
            <a:ext cx="5601185" cy="6134632"/>
          </a:xfrm>
          <a:prstGeom prst="rect">
            <a:avLst/>
          </a:prstGeom>
        </p:spPr>
      </p:pic>
    </p:spTree>
    <p:extLst>
      <p:ext uri="{BB962C8B-B14F-4D97-AF65-F5344CB8AC3E}">
        <p14:creationId xmlns:p14="http://schemas.microsoft.com/office/powerpoint/2010/main" val="19376339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42</a:t>
            </a:fld>
            <a:endParaRPr lang="en-US" sz="1200" dirty="0">
              <a:solidFill>
                <a:schemeClr val="bg1"/>
              </a:solidFill>
            </a:endParaRPr>
          </a:p>
        </p:txBody>
      </p:sp>
      <p:sp>
        <p:nvSpPr>
          <p:cNvPr id="7" name="Title 6">
            <a:extLst>
              <a:ext uri="{FF2B5EF4-FFF2-40B4-BE49-F238E27FC236}">
                <a16:creationId xmlns:a16="http://schemas.microsoft.com/office/drawing/2014/main" id="{0D304484-93AD-FA8B-E1AA-E9D63EC5926B}"/>
              </a:ext>
            </a:extLst>
          </p:cNvPr>
          <p:cNvSpPr>
            <a:spLocks noGrp="1"/>
          </p:cNvSpPr>
          <p:nvPr>
            <p:ph type="title"/>
          </p:nvPr>
        </p:nvSpPr>
        <p:spPr>
          <a:xfrm>
            <a:off x="5212596" y="1192009"/>
            <a:ext cx="5868691" cy="4325388"/>
          </a:xfrm>
          <a:ln w="76200">
            <a:solidFill>
              <a:srgbClr val="FF0000"/>
            </a:solidFill>
          </a:ln>
        </p:spPr>
        <p:txBody>
          <a:bodyPr>
            <a:normAutofit fontScale="90000"/>
          </a:bodyPr>
          <a:lstStyle/>
          <a:p>
            <a:br>
              <a:rPr lang="en-US" dirty="0"/>
            </a:br>
            <a:r>
              <a:rPr lang="en-US" b="1" dirty="0">
                <a:solidFill>
                  <a:srgbClr val="F66E85"/>
                </a:solidFill>
              </a:rPr>
              <a:t>REQUIRED for US Title IV Participants</a:t>
            </a:r>
            <a:br>
              <a:rPr lang="en-US" dirty="0"/>
            </a:br>
            <a:br>
              <a:rPr lang="en-US" dirty="0"/>
            </a:br>
            <a:r>
              <a:rPr lang="en-US" sz="3600" dirty="0"/>
              <a:t>(whether ATS is the “gatekeeper” or another agency)</a:t>
            </a:r>
            <a:br>
              <a:rPr lang="en-US" dirty="0"/>
            </a:br>
            <a:endParaRPr lang="en-US" dirty="0"/>
          </a:p>
        </p:txBody>
      </p:sp>
      <p:sp>
        <p:nvSpPr>
          <p:cNvPr id="8" name="Title 18">
            <a:extLst>
              <a:ext uri="{FF2B5EF4-FFF2-40B4-BE49-F238E27FC236}">
                <a16:creationId xmlns:a16="http://schemas.microsoft.com/office/drawing/2014/main" id="{39D1449E-74A2-F2D7-52BB-DAC5E7B3034F}"/>
              </a:ext>
            </a:extLst>
          </p:cNvPr>
          <p:cNvSpPr txBox="1">
            <a:spLocks/>
          </p:cNvSpPr>
          <p:nvPr/>
        </p:nvSpPr>
        <p:spPr>
          <a:xfrm>
            <a:off x="960896" y="1717594"/>
            <a:ext cx="3053166" cy="286990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bg1"/>
                </a:solidFill>
                <a:latin typeface="Optima LT Std" pitchFamily="34" charset="0"/>
                <a:ea typeface="+mj-ea"/>
                <a:cs typeface="+mj-cs"/>
              </a:defRPr>
            </a:lvl1pPr>
          </a:lstStyle>
          <a:p>
            <a:r>
              <a:rPr lang="en-US" dirty="0">
                <a:solidFill>
                  <a:srgbClr val="FFFF00"/>
                </a:solidFill>
              </a:rPr>
              <a:t>Appendix B</a:t>
            </a:r>
            <a:endParaRPr lang="en-US" i="1" dirty="0">
              <a:solidFill>
                <a:srgbClr val="FFC000"/>
              </a:solidFill>
            </a:endParaRPr>
          </a:p>
        </p:txBody>
      </p:sp>
    </p:spTree>
    <p:extLst>
      <p:ext uri="{BB962C8B-B14F-4D97-AF65-F5344CB8AC3E}">
        <p14:creationId xmlns:p14="http://schemas.microsoft.com/office/powerpoint/2010/main" val="3374117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43</a:t>
            </a:fld>
            <a:endParaRPr lang="en-US" sz="1200" dirty="0">
              <a:solidFill>
                <a:schemeClr val="bg1"/>
              </a:solidFill>
            </a:endParaRPr>
          </a:p>
        </p:txBody>
      </p:sp>
      <p:sp>
        <p:nvSpPr>
          <p:cNvPr id="6" name="Content Placeholder 5">
            <a:extLst>
              <a:ext uri="{FF2B5EF4-FFF2-40B4-BE49-F238E27FC236}">
                <a16:creationId xmlns:a16="http://schemas.microsoft.com/office/drawing/2014/main" id="{0A7BAE25-3436-B98D-F32B-643E88976778}"/>
              </a:ext>
            </a:extLst>
          </p:cNvPr>
          <p:cNvSpPr>
            <a:spLocks noGrp="1"/>
          </p:cNvSpPr>
          <p:nvPr>
            <p:ph idx="1"/>
          </p:nvPr>
        </p:nvSpPr>
        <p:spPr>
          <a:xfrm>
            <a:off x="670984" y="1663699"/>
            <a:ext cx="11521015" cy="4366955"/>
          </a:xfrm>
        </p:spPr>
        <p:txBody>
          <a:bodyPr>
            <a:normAutofit fontScale="77500" lnSpcReduction="20000"/>
          </a:bodyPr>
          <a:lstStyle/>
          <a:p>
            <a:pPr algn="l"/>
            <a:r>
              <a:rPr lang="en-US" sz="3200" b="0" i="0" u="none" strike="noStrike" baseline="0" dirty="0">
                <a:solidFill>
                  <a:srgbClr val="FFFF00"/>
                </a:solidFill>
                <a:latin typeface="Calibri" panose="020F0502020204030204" pitchFamily="34" charset="0"/>
              </a:rPr>
              <a:t>Standard 1.6 requires </a:t>
            </a:r>
            <a:r>
              <a:rPr lang="en-US" sz="3200" b="0" i="0" u="none" strike="noStrike" baseline="0" dirty="0">
                <a:solidFill>
                  <a:schemeClr val="bg1"/>
                </a:solidFill>
                <a:latin typeface="Calibri" panose="020F0502020204030204" pitchFamily="34" charset="0"/>
              </a:rPr>
              <a:t>that </a:t>
            </a:r>
            <a:r>
              <a:rPr lang="en-US" sz="3200" b="0" i="0" u="none" strike="noStrike" baseline="0" dirty="0">
                <a:solidFill>
                  <a:srgbClr val="E2AF1E"/>
                </a:solidFill>
                <a:latin typeface="Calibri" panose="020F0502020204030204" pitchFamily="34" charset="0"/>
              </a:rPr>
              <a:t>“any school that participates in US federal student aid programs meets all government regulations for those programs.” </a:t>
            </a:r>
            <a:r>
              <a:rPr lang="en-US" sz="3200" b="0" i="0" u="none" strike="noStrike" baseline="0" dirty="0">
                <a:solidFill>
                  <a:schemeClr val="bg1"/>
                </a:solidFill>
                <a:latin typeface="Calibri" panose="020F0502020204030204" pitchFamily="34" charset="0"/>
              </a:rPr>
              <a:t>Those regulations are identified in the </a:t>
            </a:r>
            <a:r>
              <a:rPr lang="en-US" sz="3200" b="0" i="1" u="none" strike="noStrike" baseline="0" dirty="0">
                <a:solidFill>
                  <a:schemeClr val="bg1"/>
                </a:solidFill>
                <a:latin typeface="Calibri" panose="020F0502020204030204" pitchFamily="34" charset="0"/>
              </a:rPr>
              <a:t>Self-Study Ideas</a:t>
            </a:r>
            <a:r>
              <a:rPr lang="en-US" sz="3200" b="0" i="0" u="none" strike="noStrike" baseline="0" dirty="0">
                <a:solidFill>
                  <a:schemeClr val="bg1"/>
                </a:solidFill>
                <a:latin typeface="Calibri" panose="020F0502020204030204" pitchFamily="34" charset="0"/>
              </a:rPr>
              <a:t> in the seven Standards listed below.</a:t>
            </a:r>
          </a:p>
          <a:p>
            <a:pPr algn="l"/>
            <a:endParaRPr lang="en-US" sz="3200" b="0" i="0" u="none" strike="noStrike" baseline="0" dirty="0">
              <a:solidFill>
                <a:schemeClr val="bg1"/>
              </a:solidFill>
              <a:latin typeface="Calibri" panose="020F0502020204030204" pitchFamily="34" charset="0"/>
            </a:endParaRPr>
          </a:p>
          <a:p>
            <a:pPr algn="l"/>
            <a:r>
              <a:rPr lang="en-US" sz="3200" b="1" i="0" u="none" strike="noStrike" baseline="0" dirty="0">
                <a:solidFill>
                  <a:srgbClr val="FFFF00"/>
                </a:solidFill>
                <a:latin typeface="Calibri" panose="020F0502020204030204" pitchFamily="34" charset="0"/>
              </a:rPr>
              <a:t>INCLUDE EVIDENCE of state, NC-SARA, etc. authority to operate and confer degrees for all locations! (Standard 1.6)</a:t>
            </a:r>
          </a:p>
          <a:p>
            <a:pPr algn="l"/>
            <a:endParaRPr lang="en-US" dirty="0">
              <a:latin typeface="Calibri" panose="020F0502020204030204" pitchFamily="34" charset="0"/>
            </a:endParaRPr>
          </a:p>
          <a:p>
            <a:pPr marL="0" indent="0" algn="l">
              <a:buNone/>
            </a:pPr>
            <a:r>
              <a:rPr lang="en-US" u="sng" dirty="0">
                <a:latin typeface="Calibri" panose="020F0502020204030204" pitchFamily="34" charset="0"/>
              </a:rPr>
              <a:t>Info</a:t>
            </a:r>
          </a:p>
          <a:p>
            <a:pPr algn="l"/>
            <a:r>
              <a:rPr lang="en-US" sz="3200" b="0" i="0" u="none" strike="noStrike" baseline="0" dirty="0">
                <a:solidFill>
                  <a:schemeClr val="bg1"/>
                </a:solidFill>
                <a:latin typeface="Calibri" panose="020F0502020204030204" pitchFamily="34" charset="0"/>
              </a:rPr>
              <a:t>ATS is the Title IV “gatekeeper” for ~60 member schools</a:t>
            </a:r>
          </a:p>
          <a:p>
            <a:pPr algn="l"/>
            <a:r>
              <a:rPr lang="en-US" sz="3200" b="0" i="0" u="none" strike="noStrike" baseline="0" dirty="0">
                <a:solidFill>
                  <a:schemeClr val="bg1"/>
                </a:solidFill>
                <a:latin typeface="Calibri" panose="020F0502020204030204" pitchFamily="34" charset="0"/>
              </a:rPr>
              <a:t>Accessing about $41M in federal financial aid in AY 2023</a:t>
            </a:r>
          </a:p>
          <a:p>
            <a:pPr algn="l"/>
            <a:r>
              <a:rPr lang="en-US" dirty="0">
                <a:latin typeface="Calibri" panose="020F0502020204030204" pitchFamily="34" charset="0"/>
              </a:rPr>
              <a:t>About 1/3 of ATS 280 school are not Title IV participants (30 in Canada)</a:t>
            </a:r>
            <a:endParaRPr lang="en-US" sz="3200" b="0" i="0" u="none" strike="noStrike" baseline="0" dirty="0">
              <a:solidFill>
                <a:schemeClr val="bg1"/>
              </a:solidFill>
              <a:latin typeface="Calibri" panose="020F0502020204030204" pitchFamily="34" charset="0"/>
            </a:endParaRPr>
          </a:p>
        </p:txBody>
      </p:sp>
      <p:sp>
        <p:nvSpPr>
          <p:cNvPr id="16" name="Title 18">
            <a:extLst>
              <a:ext uri="{FF2B5EF4-FFF2-40B4-BE49-F238E27FC236}">
                <a16:creationId xmlns:a16="http://schemas.microsoft.com/office/drawing/2014/main" id="{F93A1648-D61F-D080-9381-F3979564893E}"/>
              </a:ext>
            </a:extLst>
          </p:cNvPr>
          <p:cNvSpPr>
            <a:spLocks noGrp="1"/>
          </p:cNvSpPr>
          <p:nvPr>
            <p:ph type="title"/>
          </p:nvPr>
        </p:nvSpPr>
        <p:spPr>
          <a:xfrm>
            <a:off x="609600" y="233362"/>
            <a:ext cx="10972800" cy="852273"/>
          </a:xfrm>
        </p:spPr>
        <p:txBody>
          <a:bodyPr>
            <a:normAutofit/>
          </a:bodyPr>
          <a:lstStyle/>
          <a:p>
            <a:r>
              <a:rPr lang="en-US" sz="3600" dirty="0"/>
              <a:t>Title IV School Participants</a:t>
            </a:r>
            <a:endParaRPr lang="en-US" sz="3600" i="1" dirty="0">
              <a:solidFill>
                <a:srgbClr val="FFC000"/>
              </a:solidFill>
            </a:endParaRPr>
          </a:p>
        </p:txBody>
      </p:sp>
    </p:spTree>
    <p:extLst>
      <p:ext uri="{BB962C8B-B14F-4D97-AF65-F5344CB8AC3E}">
        <p14:creationId xmlns:p14="http://schemas.microsoft.com/office/powerpoint/2010/main" val="1507271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EA54C8-21F7-D5D0-3851-1422A974780F}"/>
              </a:ext>
            </a:extLst>
          </p:cNvPr>
          <p:cNvSpPr txBox="1"/>
          <p:nvPr/>
        </p:nvSpPr>
        <p:spPr>
          <a:xfrm>
            <a:off x="11755593" y="6530758"/>
            <a:ext cx="263214" cy="276999"/>
          </a:xfrm>
          <a:prstGeom prst="rect">
            <a:avLst/>
          </a:prstGeom>
          <a:noFill/>
        </p:spPr>
        <p:txBody>
          <a:bodyPr wrap="none" rtlCol="0">
            <a:spAutoFit/>
          </a:bodyPr>
          <a:lstStyle/>
          <a:p>
            <a:fld id="{E0DECC66-47FE-428D-8EB8-4B05E835C17E}" type="slidenum">
              <a:rPr lang="en-US" sz="1200" smtClean="0">
                <a:solidFill>
                  <a:schemeClr val="bg1"/>
                </a:solidFill>
              </a:rPr>
              <a:t>44</a:t>
            </a:fld>
            <a:endParaRPr lang="en-US" sz="1200" dirty="0">
              <a:solidFill>
                <a:schemeClr val="bg1"/>
              </a:solidFill>
            </a:endParaRPr>
          </a:p>
        </p:txBody>
      </p:sp>
      <p:sp>
        <p:nvSpPr>
          <p:cNvPr id="6" name="Content Placeholder 5">
            <a:extLst>
              <a:ext uri="{FF2B5EF4-FFF2-40B4-BE49-F238E27FC236}">
                <a16:creationId xmlns:a16="http://schemas.microsoft.com/office/drawing/2014/main" id="{0A7BAE25-3436-B98D-F32B-643E88976778}"/>
              </a:ext>
            </a:extLst>
          </p:cNvPr>
          <p:cNvSpPr>
            <a:spLocks noGrp="1"/>
          </p:cNvSpPr>
          <p:nvPr>
            <p:ph idx="1"/>
          </p:nvPr>
        </p:nvSpPr>
        <p:spPr>
          <a:xfrm>
            <a:off x="304800" y="911396"/>
            <a:ext cx="11668460" cy="5781504"/>
          </a:xfrm>
        </p:spPr>
        <p:txBody>
          <a:bodyPr>
            <a:noAutofit/>
          </a:bodyPr>
          <a:lstStyle/>
          <a:p>
            <a:pPr marL="0" indent="0" algn="l">
              <a:spcBef>
                <a:spcPts val="0"/>
              </a:spcBef>
              <a:buNone/>
            </a:pPr>
            <a:r>
              <a:rPr lang="en-US" sz="2400" b="1" i="0" u="none" strike="noStrike" baseline="0" dirty="0">
                <a:solidFill>
                  <a:srgbClr val="FFFF00"/>
                </a:solidFill>
                <a:latin typeface="Calibri-Bold"/>
              </a:rPr>
              <a:t>1. Standard 3.2 on Academic Rigor</a:t>
            </a:r>
          </a:p>
          <a:p>
            <a:pPr marL="0" marR="0" indent="0">
              <a:spcBef>
                <a:spcPts val="0"/>
              </a:spcBef>
              <a:spcAft>
                <a:spcPts val="0"/>
              </a:spcAft>
              <a:buNone/>
              <a:tabLst>
                <a:tab pos="171450" algn="l"/>
              </a:tabLst>
            </a:pPr>
            <a:r>
              <a:rPr lang="en-US" sz="2400" dirty="0">
                <a:effectLst/>
                <a:latin typeface="Calibri" panose="020F0502020204030204" pitchFamily="34" charset="0"/>
                <a:ea typeface="Times New Roman" panose="02020603050405020304" pitchFamily="18" charset="0"/>
                <a:cs typeface="Calibri" panose="020F0502020204030204" pitchFamily="34" charset="0"/>
              </a:rPr>
              <a:t>While every school must demonstrate academic rigor, a Title IV school must document </a:t>
            </a:r>
            <a:r>
              <a:rPr lang="en-US" sz="2400" dirty="0">
                <a:solidFill>
                  <a:schemeClr val="accent6">
                    <a:lumMod val="60000"/>
                    <a:lumOff val="40000"/>
                  </a:schemeClr>
                </a:solidFill>
                <a:effectLst/>
                <a:latin typeface="Calibri" panose="020F0502020204030204" pitchFamily="34" charset="0"/>
                <a:ea typeface="Times New Roman" panose="02020603050405020304" pitchFamily="18" charset="0"/>
                <a:cs typeface="Calibri" panose="020F0502020204030204" pitchFamily="34" charset="0"/>
              </a:rPr>
              <a:t>how it meets the </a:t>
            </a:r>
            <a:r>
              <a:rPr lang="en-US" sz="2400" u="sng" dirty="0">
                <a:solidFill>
                  <a:schemeClr val="accent6">
                    <a:lumMod val="60000"/>
                    <a:lumOff val="40000"/>
                  </a:schemeClr>
                </a:solidFill>
                <a:effectLst/>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federal definition of a credit hour</a:t>
            </a:r>
            <a:r>
              <a:rPr lang="en-US" sz="2400" dirty="0">
                <a:effectLst/>
                <a:latin typeface="Calibri" panose="020F0502020204030204" pitchFamily="34" charset="0"/>
                <a:ea typeface="Times New Roman" panose="02020603050405020304" pitchFamily="18" charset="0"/>
                <a:cs typeface="Calibri" panose="020F0502020204030204" pitchFamily="34" charset="0"/>
              </a:rPr>
              <a:t> (34 CFR §600.2). To verify that it does, the school must provide to the evaluation committee a sampling of syllabi that represent all types of courses, course lengths, degree programs, and delivery modalities.</a:t>
            </a:r>
          </a:p>
          <a:p>
            <a:pPr marL="0" indent="0" algn="l">
              <a:spcBef>
                <a:spcPts val="0"/>
              </a:spcBef>
              <a:buNone/>
            </a:pPr>
            <a:endParaRPr lang="en-US" sz="1800" dirty="0">
              <a:latin typeface="Calibri" panose="020F0502020204030204" pitchFamily="34" charset="0"/>
            </a:endParaRPr>
          </a:p>
          <a:p>
            <a:pPr marL="0" indent="0">
              <a:spcBef>
                <a:spcPts val="0"/>
              </a:spcBef>
              <a:buNone/>
            </a:pPr>
            <a:endParaRPr lang="en-US" sz="1800" b="0" i="0" dirty="0">
              <a:solidFill>
                <a:schemeClr val="accent3">
                  <a:lumMod val="20000"/>
                  <a:lumOff val="80000"/>
                </a:schemeClr>
              </a:solidFill>
              <a:effectLst/>
              <a:latin typeface="Roboto" panose="02000000000000000000" pitchFamily="2" charset="0"/>
            </a:endParaRPr>
          </a:p>
          <a:p>
            <a:pPr marL="0" indent="0">
              <a:spcBef>
                <a:spcPts val="0"/>
              </a:spcBef>
              <a:buNone/>
            </a:pPr>
            <a:r>
              <a:rPr lang="en-US" sz="1800" b="0" i="0" dirty="0">
                <a:solidFill>
                  <a:srgbClr val="92D050"/>
                </a:solidFill>
                <a:effectLst/>
                <a:latin typeface="Roboto" panose="02000000000000000000" pitchFamily="2" charset="0"/>
                <a:hlinkClick r:id="rId3">
                  <a:extLst>
                    <a:ext uri="{A12FA001-AC4F-418D-AE19-62706E023703}">
                      <ahyp:hlinkClr xmlns:ahyp="http://schemas.microsoft.com/office/drawing/2018/hyperlinkcolor" val="tx"/>
                    </a:ext>
                  </a:extLst>
                </a:hlinkClick>
              </a:rPr>
              <a:t>34 CFR 600.2 “Credit hour:”</a:t>
            </a:r>
            <a:endParaRPr lang="en-US" sz="1800" b="0" i="0" dirty="0">
              <a:solidFill>
                <a:srgbClr val="92D050"/>
              </a:solidFill>
              <a:effectLst/>
              <a:latin typeface="Roboto" panose="02000000000000000000" pitchFamily="2" charset="0"/>
            </a:endParaRPr>
          </a:p>
          <a:p>
            <a:pPr marL="0" indent="0">
              <a:spcBef>
                <a:spcPts val="0"/>
              </a:spcBef>
              <a:buNone/>
            </a:pPr>
            <a:r>
              <a:rPr lang="en-US" sz="1800" i="1" dirty="0">
                <a:solidFill>
                  <a:schemeClr val="accent3">
                    <a:lumMod val="20000"/>
                    <a:lumOff val="80000"/>
                  </a:schemeClr>
                </a:solidFill>
                <a:effectLst/>
              </a:rPr>
              <a:t>Credit hour:</a:t>
            </a:r>
            <a:r>
              <a:rPr lang="en-US" sz="1800" dirty="0">
                <a:solidFill>
                  <a:schemeClr val="accent3">
                    <a:lumMod val="20000"/>
                    <a:lumOff val="80000"/>
                  </a:schemeClr>
                </a:solidFill>
                <a:effectLst/>
              </a:rPr>
              <a:t> Except as provided in </a:t>
            </a:r>
            <a:r>
              <a:rPr lang="en-US" sz="1800" dirty="0">
                <a:solidFill>
                  <a:schemeClr val="accent3">
                    <a:lumMod val="20000"/>
                    <a:lumOff val="80000"/>
                  </a:schemeClr>
                </a:solidFill>
                <a:effectLst/>
                <a:hlinkClick r:id="rId4">
                  <a:extLst>
                    <a:ext uri="{A12FA001-AC4F-418D-AE19-62706E023703}">
                      <ahyp:hlinkClr xmlns:ahyp="http://schemas.microsoft.com/office/drawing/2018/hyperlinkcolor" val="tx"/>
                    </a:ext>
                  </a:extLst>
                </a:hlinkClick>
              </a:rPr>
              <a:t>34 CFR 668.8(k)</a:t>
            </a:r>
            <a:r>
              <a:rPr lang="en-US" sz="1800" dirty="0">
                <a:solidFill>
                  <a:schemeClr val="accent3">
                    <a:lumMod val="20000"/>
                    <a:lumOff val="80000"/>
                  </a:schemeClr>
                </a:solidFill>
                <a:effectLst/>
              </a:rPr>
              <a:t> and </a:t>
            </a:r>
            <a:r>
              <a:rPr lang="en-US" sz="1800" dirty="0">
                <a:solidFill>
                  <a:schemeClr val="accent3">
                    <a:lumMod val="20000"/>
                    <a:lumOff val="80000"/>
                  </a:schemeClr>
                </a:solidFill>
                <a:effectLst/>
                <a:hlinkClick r:id="rId5">
                  <a:extLst>
                    <a:ext uri="{A12FA001-AC4F-418D-AE19-62706E023703}">
                      <ahyp:hlinkClr xmlns:ahyp="http://schemas.microsoft.com/office/drawing/2018/hyperlinkcolor" val="tx"/>
                    </a:ext>
                  </a:extLst>
                </a:hlinkClick>
              </a:rPr>
              <a:t>(l)</a:t>
            </a:r>
            <a:r>
              <a:rPr lang="en-US" sz="1800" dirty="0">
                <a:solidFill>
                  <a:schemeClr val="accent3">
                    <a:lumMod val="20000"/>
                    <a:lumOff val="80000"/>
                  </a:schemeClr>
                </a:solidFill>
                <a:effectLst/>
              </a:rPr>
              <a:t>, a credit hour is an amount of student work defined by an institution, as approved by the institution's accrediting agency or State approval agency, that is consistent with commonly accepted practice in postsecondary education and that - </a:t>
            </a:r>
          </a:p>
          <a:p>
            <a:pPr>
              <a:spcBef>
                <a:spcPts val="0"/>
              </a:spcBef>
            </a:pPr>
            <a:r>
              <a:rPr lang="en-US" sz="1800" dirty="0">
                <a:solidFill>
                  <a:schemeClr val="accent3">
                    <a:lumMod val="20000"/>
                    <a:lumOff val="80000"/>
                  </a:schemeClr>
                </a:solidFill>
                <a:effectLst/>
              </a:rPr>
              <a:t>(1) Reasonably approximates not less than - </a:t>
            </a:r>
          </a:p>
          <a:p>
            <a:pPr lvl="1">
              <a:spcBef>
                <a:spcPts val="0"/>
              </a:spcBef>
            </a:pPr>
            <a:r>
              <a:rPr lang="en-US" sz="1400" dirty="0">
                <a:solidFill>
                  <a:schemeClr val="accent3">
                    <a:lumMod val="20000"/>
                    <a:lumOff val="80000"/>
                  </a:schemeClr>
                </a:solidFill>
                <a:effectLst/>
              </a:rPr>
              <a:t>(i) One hour of classroom or direct faculty instruction and a minimum of two hours of out-of-class student work each week for approximately fifteen weeks for one semester or trimester hour of credit, or ten to twelve weeks for one quarter hour of credit, or the equivalent amount of work over a different period of time; or </a:t>
            </a:r>
          </a:p>
          <a:p>
            <a:pPr lvl="1">
              <a:spcBef>
                <a:spcPts val="0"/>
              </a:spcBef>
            </a:pPr>
            <a:r>
              <a:rPr lang="en-US" sz="1400" dirty="0">
                <a:solidFill>
                  <a:schemeClr val="accent3">
                    <a:lumMod val="20000"/>
                    <a:lumOff val="80000"/>
                  </a:schemeClr>
                </a:solidFill>
                <a:effectLst/>
              </a:rPr>
              <a:t>(ii) At least an equivalent amount of work as required in paragraph (1)(i) of this definition for other academic activities as established by the institution, including laboratory work, internships, </a:t>
            </a:r>
            <a:r>
              <a:rPr lang="en-US" sz="1400" dirty="0" err="1">
                <a:solidFill>
                  <a:schemeClr val="accent3">
                    <a:lumMod val="20000"/>
                    <a:lumOff val="80000"/>
                  </a:schemeClr>
                </a:solidFill>
                <a:effectLst/>
              </a:rPr>
              <a:t>practica</a:t>
            </a:r>
            <a:r>
              <a:rPr lang="en-US" sz="1400" dirty="0">
                <a:solidFill>
                  <a:schemeClr val="accent3">
                    <a:lumMod val="20000"/>
                    <a:lumOff val="80000"/>
                  </a:schemeClr>
                </a:solidFill>
                <a:effectLst/>
              </a:rPr>
              <a:t>, studio work, and other academic work leading to the award of credit hours; and </a:t>
            </a:r>
          </a:p>
          <a:p>
            <a:pPr>
              <a:spcBef>
                <a:spcPts val="0"/>
              </a:spcBef>
            </a:pPr>
            <a:r>
              <a:rPr lang="en-US" sz="1800" dirty="0">
                <a:solidFill>
                  <a:schemeClr val="accent3">
                    <a:lumMod val="20000"/>
                    <a:lumOff val="80000"/>
                  </a:schemeClr>
                </a:solidFill>
                <a:effectLst/>
              </a:rPr>
              <a:t>(2) Permits an institution, in determining the amount of work associated with a credit hour, to take into account a variety of delivery methods, measurements of student work, academic calendars, disciplines, and degree levels.</a:t>
            </a:r>
            <a:endParaRPr lang="en-US" sz="1800" dirty="0"/>
          </a:p>
        </p:txBody>
      </p:sp>
      <p:sp>
        <p:nvSpPr>
          <p:cNvPr id="11" name="Title 18">
            <a:extLst>
              <a:ext uri="{FF2B5EF4-FFF2-40B4-BE49-F238E27FC236}">
                <a16:creationId xmlns:a16="http://schemas.microsoft.com/office/drawing/2014/main" id="{865EB23E-CB6C-95D9-F246-31E637C61DB7}"/>
              </a:ext>
            </a:extLst>
          </p:cNvPr>
          <p:cNvSpPr txBox="1">
            <a:spLocks/>
          </p:cNvSpPr>
          <p:nvPr/>
        </p:nvSpPr>
        <p:spPr>
          <a:xfrm>
            <a:off x="609600" y="16093"/>
            <a:ext cx="10972800" cy="71574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bg1"/>
                </a:solidFill>
                <a:latin typeface="Optima LT Std" pitchFamily="34" charset="0"/>
                <a:ea typeface="+mj-ea"/>
                <a:cs typeface="+mj-cs"/>
              </a:defRPr>
            </a:lvl1pPr>
          </a:lstStyle>
          <a:p>
            <a:r>
              <a:rPr lang="en-US" sz="3600" dirty="0"/>
              <a:t>Title IV School Participants</a:t>
            </a:r>
            <a:endParaRPr lang="en-US" sz="3600" i="1" dirty="0">
              <a:solidFill>
                <a:srgbClr val="FFC000"/>
              </a:solidFill>
            </a:endParaRPr>
          </a:p>
        </p:txBody>
      </p:sp>
      <p:sp>
        <p:nvSpPr>
          <p:cNvPr id="2" name="TextBox 1">
            <a:extLst>
              <a:ext uri="{FF2B5EF4-FFF2-40B4-BE49-F238E27FC236}">
                <a16:creationId xmlns:a16="http://schemas.microsoft.com/office/drawing/2014/main" id="{55C3DF33-53BE-FE56-1F36-ACB66478249E}"/>
              </a:ext>
            </a:extLst>
          </p:cNvPr>
          <p:cNvSpPr txBox="1"/>
          <p:nvPr/>
        </p:nvSpPr>
        <p:spPr>
          <a:xfrm>
            <a:off x="3634622" y="2905780"/>
            <a:ext cx="7719178" cy="523220"/>
          </a:xfrm>
          <a:prstGeom prst="rect">
            <a:avLst/>
          </a:prstGeom>
          <a:noFill/>
        </p:spPr>
        <p:txBody>
          <a:bodyPr wrap="square" rtlCol="0">
            <a:spAutoFit/>
          </a:bodyPr>
          <a:lstStyle/>
          <a:p>
            <a:r>
              <a:rPr lang="en-US" sz="2800" b="1" dirty="0">
                <a:highlight>
                  <a:srgbClr val="00FF00"/>
                </a:highlight>
              </a:rPr>
              <a:t>  See ats.edu&gt;Accreditation&gt;Accreditation Terms     </a:t>
            </a:r>
          </a:p>
        </p:txBody>
      </p:sp>
    </p:spTree>
    <p:extLst>
      <p:ext uri="{BB962C8B-B14F-4D97-AF65-F5344CB8AC3E}">
        <p14:creationId xmlns:p14="http://schemas.microsoft.com/office/powerpoint/2010/main" val="246168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EA54C8-21F7-D5D0-3851-1422A974780F}"/>
              </a:ext>
            </a:extLst>
          </p:cNvPr>
          <p:cNvSpPr txBox="1"/>
          <p:nvPr/>
        </p:nvSpPr>
        <p:spPr>
          <a:xfrm>
            <a:off x="11735446" y="6488497"/>
            <a:ext cx="263214" cy="276999"/>
          </a:xfrm>
          <a:prstGeom prst="rect">
            <a:avLst/>
          </a:prstGeom>
          <a:noFill/>
        </p:spPr>
        <p:txBody>
          <a:bodyPr wrap="none" rtlCol="0">
            <a:spAutoFit/>
          </a:bodyPr>
          <a:lstStyle/>
          <a:p>
            <a:fld id="{E0DECC66-47FE-428D-8EB8-4B05E835C17E}" type="slidenum">
              <a:rPr lang="en-US" sz="1200" smtClean="0">
                <a:solidFill>
                  <a:schemeClr val="bg1"/>
                </a:solidFill>
              </a:rPr>
              <a:t>45</a:t>
            </a:fld>
            <a:endParaRPr lang="en-US" sz="1200" dirty="0">
              <a:solidFill>
                <a:schemeClr val="bg1"/>
              </a:solidFill>
            </a:endParaRPr>
          </a:p>
        </p:txBody>
      </p:sp>
      <p:sp>
        <p:nvSpPr>
          <p:cNvPr id="6" name="Content Placeholder 5">
            <a:extLst>
              <a:ext uri="{FF2B5EF4-FFF2-40B4-BE49-F238E27FC236}">
                <a16:creationId xmlns:a16="http://schemas.microsoft.com/office/drawing/2014/main" id="{0A7BAE25-3436-B98D-F32B-643E88976778}"/>
              </a:ext>
            </a:extLst>
          </p:cNvPr>
          <p:cNvSpPr>
            <a:spLocks noGrp="1"/>
          </p:cNvSpPr>
          <p:nvPr>
            <p:ph idx="1"/>
          </p:nvPr>
        </p:nvSpPr>
        <p:spPr>
          <a:xfrm>
            <a:off x="304800" y="856263"/>
            <a:ext cx="11693860" cy="5632234"/>
          </a:xfrm>
        </p:spPr>
        <p:txBody>
          <a:bodyPr>
            <a:noAutofit/>
          </a:bodyPr>
          <a:lstStyle/>
          <a:p>
            <a:pPr marL="0" indent="0" algn="l">
              <a:spcBef>
                <a:spcPts val="0"/>
              </a:spcBef>
              <a:buNone/>
            </a:pPr>
            <a:r>
              <a:rPr lang="en-US" sz="2400" b="1" i="0" u="none" strike="noStrike" baseline="0" dirty="0">
                <a:solidFill>
                  <a:srgbClr val="FFFF00"/>
                </a:solidFill>
                <a:latin typeface="Calibri" panose="020F0502020204030204" pitchFamily="34" charset="0"/>
                <a:cs typeface="Calibri" panose="020F0502020204030204" pitchFamily="34" charset="0"/>
              </a:rPr>
              <a:t>2. Standard 3.11 on Educational Policies</a:t>
            </a:r>
          </a:p>
          <a:p>
            <a:pPr marL="0" indent="0" algn="l">
              <a:spcBef>
                <a:spcPts val="0"/>
              </a:spcBef>
              <a:buNone/>
            </a:pPr>
            <a:r>
              <a:rPr lang="en-US" sz="2400" b="0" i="0" u="none" strike="noStrike" baseline="0" dirty="0">
                <a:latin typeface="Calibri" panose="020F0502020204030204" pitchFamily="34" charset="0"/>
                <a:cs typeface="Calibri" panose="020F0502020204030204" pitchFamily="34" charset="0"/>
              </a:rPr>
              <a:t>While every school must have and follow the policies described in this Standard, </a:t>
            </a:r>
            <a:r>
              <a:rPr lang="en-US" sz="2400" b="0" i="0" u="none" strike="noStrike" baseline="0" dirty="0">
                <a:solidFill>
                  <a:schemeClr val="accent6">
                    <a:lumMod val="60000"/>
                    <a:lumOff val="40000"/>
                  </a:schemeClr>
                </a:solidFill>
                <a:latin typeface="Calibri" panose="020F0502020204030204" pitchFamily="34" charset="0"/>
                <a:cs typeface="Calibri" panose="020F0502020204030204" pitchFamily="34" charset="0"/>
              </a:rPr>
              <a:t>a Title IV school must also demonstrate it has and follows a “Satisfactory Academic Progress” policy</a:t>
            </a:r>
            <a:r>
              <a:rPr lang="en-US" sz="2400" b="0" i="0" u="none" strike="noStrike" baseline="0" dirty="0">
                <a:latin typeface="Calibri" panose="020F0502020204030204" pitchFamily="34" charset="0"/>
                <a:cs typeface="Calibri" panose="020F0502020204030204" pitchFamily="34" charset="0"/>
              </a:rPr>
              <a:t>.</a:t>
            </a:r>
          </a:p>
          <a:p>
            <a:pPr marL="0" indent="0" algn="l">
              <a:spcBef>
                <a:spcPts val="0"/>
              </a:spcBef>
              <a:buNone/>
            </a:pPr>
            <a:r>
              <a:rPr lang="en-US" sz="2400" b="1" i="0" u="none" strike="noStrike" baseline="0" dirty="0">
                <a:solidFill>
                  <a:srgbClr val="FFFF00"/>
                </a:solidFill>
                <a:latin typeface="Calibri" panose="020F0502020204030204" pitchFamily="34" charset="0"/>
                <a:cs typeface="Calibri" panose="020F0502020204030204" pitchFamily="34" charset="0"/>
              </a:rPr>
              <a:t>3. Standard 3.12 on Transfer of Credit Policy</a:t>
            </a:r>
          </a:p>
          <a:p>
            <a:pPr marL="0" indent="0" algn="l">
              <a:spcBef>
                <a:spcPts val="0"/>
              </a:spcBef>
              <a:buNone/>
            </a:pPr>
            <a:r>
              <a:rPr lang="en-US" sz="2400" b="0" i="0" u="none" strike="noStrike" baseline="0" dirty="0">
                <a:latin typeface="Calibri" panose="020F0502020204030204" pitchFamily="34" charset="0"/>
                <a:cs typeface="Calibri" panose="020F0502020204030204" pitchFamily="34" charset="0"/>
              </a:rPr>
              <a:t>While every school must have and follow an appropriate transfer of credit policy, </a:t>
            </a:r>
            <a:r>
              <a:rPr lang="en-US" sz="2400" b="0" i="0" u="none" strike="noStrike" baseline="0" dirty="0">
                <a:solidFill>
                  <a:schemeClr val="accent6">
                    <a:lumMod val="60000"/>
                    <a:lumOff val="40000"/>
                  </a:schemeClr>
                </a:solidFill>
                <a:latin typeface="Calibri" panose="020F0502020204030204" pitchFamily="34" charset="0"/>
                <a:cs typeface="Calibri" panose="020F0502020204030204" pitchFamily="34" charset="0"/>
              </a:rPr>
              <a:t>a Title IV school must also document any articulation agreements for transfer of credits with other accredited schools or any contracts</a:t>
            </a:r>
            <a:r>
              <a:rPr lang="en-US" sz="2400" b="0" i="0" u="none" strike="noStrike" baseline="0" dirty="0">
                <a:latin typeface="Calibri" panose="020F0502020204030204" pitchFamily="34" charset="0"/>
                <a:cs typeface="Calibri" panose="020F0502020204030204" pitchFamily="34" charset="0"/>
              </a:rPr>
              <a:t> with non-accredited entities to provide up to one-fourth of a degree.</a:t>
            </a:r>
          </a:p>
          <a:p>
            <a:pPr marL="0" indent="0" algn="l">
              <a:spcBef>
                <a:spcPts val="0"/>
              </a:spcBef>
              <a:buNone/>
            </a:pPr>
            <a:r>
              <a:rPr lang="en-US" sz="2400" b="1" i="0" u="none" strike="noStrike" baseline="0" dirty="0">
                <a:solidFill>
                  <a:srgbClr val="FFFF00"/>
                </a:solidFill>
                <a:latin typeface="Calibri" panose="020F0502020204030204" pitchFamily="34" charset="0"/>
                <a:cs typeface="Calibri" panose="020F0502020204030204" pitchFamily="34" charset="0"/>
              </a:rPr>
              <a:t>4. Standard 7.5 on Student Safety</a:t>
            </a:r>
          </a:p>
          <a:p>
            <a:pPr marL="0" indent="0" algn="l">
              <a:spcBef>
                <a:spcPts val="0"/>
              </a:spcBef>
              <a:buNone/>
            </a:pPr>
            <a:r>
              <a:rPr lang="en-US" sz="2400" b="0" i="0" u="none" strike="noStrike" baseline="0" dirty="0">
                <a:latin typeface="Calibri" panose="020F0502020204030204" pitchFamily="34" charset="0"/>
                <a:cs typeface="Calibri" panose="020F0502020204030204" pitchFamily="34" charset="0"/>
              </a:rPr>
              <a:t>While every school must provide a safe environment for students</a:t>
            </a:r>
            <a:r>
              <a:rPr lang="en-US" sz="2400" b="0" i="0" u="none" strike="noStrike" baseline="0" dirty="0">
                <a:solidFill>
                  <a:schemeClr val="accent6">
                    <a:lumMod val="60000"/>
                    <a:lumOff val="40000"/>
                  </a:schemeClr>
                </a:solidFill>
                <a:latin typeface="Calibri" panose="020F0502020204030204" pitchFamily="34" charset="0"/>
                <a:cs typeface="Calibri" panose="020F0502020204030204" pitchFamily="34" charset="0"/>
              </a:rPr>
              <a:t>, a Title IV school must also document that it meets the </a:t>
            </a:r>
            <a:r>
              <a:rPr lang="en-US" sz="2400" b="0" i="0" u="none" strike="noStrike" baseline="0" dirty="0" err="1">
                <a:solidFill>
                  <a:schemeClr val="accent6">
                    <a:lumMod val="60000"/>
                    <a:lumOff val="40000"/>
                  </a:schemeClr>
                </a:solidFill>
                <a:latin typeface="Calibri" panose="020F0502020204030204" pitchFamily="34" charset="0"/>
                <a:cs typeface="Calibri" panose="020F0502020204030204" pitchFamily="34" charset="0"/>
              </a:rPr>
              <a:t>Clery</a:t>
            </a:r>
            <a:r>
              <a:rPr lang="en-US" sz="2400" b="0" i="0" u="none" strike="noStrike" baseline="0" dirty="0">
                <a:solidFill>
                  <a:schemeClr val="accent6">
                    <a:lumMod val="60000"/>
                    <a:lumOff val="40000"/>
                  </a:schemeClr>
                </a:solidFill>
                <a:latin typeface="Calibri" panose="020F0502020204030204" pitchFamily="34" charset="0"/>
                <a:cs typeface="Calibri" panose="020F0502020204030204" pitchFamily="34" charset="0"/>
              </a:rPr>
              <a:t> Act for campus security and fire safety</a:t>
            </a:r>
            <a:r>
              <a:rPr lang="en-US" sz="2400" b="0" i="0" u="none" strike="noStrike" baseline="0" dirty="0">
                <a:latin typeface="Calibri" panose="020F0502020204030204" pitchFamily="34" charset="0"/>
                <a:cs typeface="Calibri" panose="020F0502020204030204" pitchFamily="34" charset="0"/>
              </a:rPr>
              <a:t>.</a:t>
            </a:r>
          </a:p>
          <a:p>
            <a:pPr marL="0" indent="0" algn="l">
              <a:spcBef>
                <a:spcPts val="0"/>
              </a:spcBef>
              <a:buNone/>
            </a:pPr>
            <a:r>
              <a:rPr lang="en-US" sz="2400" b="1" i="0" u="none" strike="noStrike" baseline="0" dirty="0">
                <a:solidFill>
                  <a:srgbClr val="FFFF00"/>
                </a:solidFill>
                <a:latin typeface="Calibri" panose="020F0502020204030204" pitchFamily="34" charset="0"/>
                <a:cs typeface="Calibri" panose="020F0502020204030204" pitchFamily="34" charset="0"/>
              </a:rPr>
              <a:t>5. Standard 7.9 on Student Debt</a:t>
            </a:r>
          </a:p>
          <a:p>
            <a:pPr marL="0" indent="0" algn="l">
              <a:spcBef>
                <a:spcPts val="0"/>
              </a:spcBef>
              <a:buNone/>
            </a:pPr>
            <a:r>
              <a:rPr lang="en-US" sz="2400" b="0" i="0" u="none" strike="noStrike" baseline="0" dirty="0">
                <a:latin typeface="Calibri" panose="020F0502020204030204" pitchFamily="34" charset="0"/>
                <a:cs typeface="Calibri" panose="020F0502020204030204" pitchFamily="34" charset="0"/>
              </a:rPr>
              <a:t>While every school must regularly review student educational debt and develop strategies as needed to reduce debt,</a:t>
            </a:r>
            <a:r>
              <a:rPr lang="en-US" sz="2400" b="0" i="0" u="none" strike="noStrike" baseline="0" dirty="0">
                <a:solidFill>
                  <a:schemeClr val="accent6">
                    <a:lumMod val="60000"/>
                    <a:lumOff val="40000"/>
                  </a:schemeClr>
                </a:solidFill>
                <a:latin typeface="Calibri" panose="020F0502020204030204" pitchFamily="34" charset="0"/>
                <a:cs typeface="Calibri" panose="020F0502020204030204" pitchFamily="34" charset="0"/>
              </a:rPr>
              <a:t> a Title IV school must also provide its most recent federal student loan cohort default rate and its response to any excessive default rate</a:t>
            </a:r>
            <a:r>
              <a:rPr lang="en-US" sz="2400" b="0" i="0" u="none" strike="noStrike" baseline="0" dirty="0">
                <a:latin typeface="Calibri" panose="020F0502020204030204" pitchFamily="34" charset="0"/>
                <a:cs typeface="Calibri" panose="020F0502020204030204" pitchFamily="34" charset="0"/>
              </a:rPr>
              <a:t>.</a:t>
            </a:r>
          </a:p>
          <a:p>
            <a:pPr marL="0" indent="0" algn="l">
              <a:spcBef>
                <a:spcPts val="0"/>
              </a:spcBef>
              <a:buNone/>
            </a:pPr>
            <a:endParaRPr lang="en-US" sz="2400" dirty="0">
              <a:latin typeface="Calibri" panose="020F0502020204030204" pitchFamily="34" charset="0"/>
              <a:cs typeface="Calibri" panose="020F0502020204030204" pitchFamily="34" charset="0"/>
            </a:endParaRPr>
          </a:p>
        </p:txBody>
      </p:sp>
      <p:sp>
        <p:nvSpPr>
          <p:cNvPr id="8" name="Title 18">
            <a:extLst>
              <a:ext uri="{FF2B5EF4-FFF2-40B4-BE49-F238E27FC236}">
                <a16:creationId xmlns:a16="http://schemas.microsoft.com/office/drawing/2014/main" id="{BBD5815C-2B4F-D534-564A-2B8D3AC56077}"/>
              </a:ext>
            </a:extLst>
          </p:cNvPr>
          <p:cNvSpPr txBox="1">
            <a:spLocks/>
          </p:cNvSpPr>
          <p:nvPr/>
        </p:nvSpPr>
        <p:spPr>
          <a:xfrm>
            <a:off x="609600" y="178230"/>
            <a:ext cx="10972800" cy="49847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bg1"/>
                </a:solidFill>
                <a:latin typeface="Optima LT Std" pitchFamily="34" charset="0"/>
                <a:ea typeface="+mj-ea"/>
                <a:cs typeface="+mj-cs"/>
              </a:defRPr>
            </a:lvl1pPr>
          </a:lstStyle>
          <a:p>
            <a:r>
              <a:rPr lang="en-US" sz="3600" dirty="0"/>
              <a:t>Title IV School Participants</a:t>
            </a:r>
            <a:endParaRPr lang="en-US" sz="3600" i="1" dirty="0">
              <a:solidFill>
                <a:srgbClr val="FFC000"/>
              </a:solidFill>
            </a:endParaRPr>
          </a:p>
        </p:txBody>
      </p:sp>
      <p:sp>
        <p:nvSpPr>
          <p:cNvPr id="5" name="Rectangle: Rounded Corners 4">
            <a:extLst>
              <a:ext uri="{FF2B5EF4-FFF2-40B4-BE49-F238E27FC236}">
                <a16:creationId xmlns:a16="http://schemas.microsoft.com/office/drawing/2014/main" id="{55CE907E-982D-9B2D-1727-4191A6692D48}"/>
              </a:ext>
            </a:extLst>
          </p:cNvPr>
          <p:cNvSpPr/>
          <p:nvPr/>
        </p:nvSpPr>
        <p:spPr>
          <a:xfrm>
            <a:off x="9194598" y="6001737"/>
            <a:ext cx="2577353" cy="8172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National </a:t>
            </a:r>
            <a:r>
              <a:rPr lang="en-US" sz="2000" dirty="0" err="1"/>
              <a:t>avrg</a:t>
            </a:r>
            <a:r>
              <a:rPr lang="en-US" sz="2000" dirty="0"/>
              <a:t> is 7.3%</a:t>
            </a:r>
          </a:p>
          <a:p>
            <a:pPr algn="ctr"/>
            <a:r>
              <a:rPr lang="en-US" sz="2000" dirty="0"/>
              <a:t>ATS </a:t>
            </a:r>
            <a:r>
              <a:rPr lang="en-US" sz="2000" dirty="0" err="1"/>
              <a:t>avrg</a:t>
            </a:r>
            <a:r>
              <a:rPr lang="en-US" sz="2000" dirty="0"/>
              <a:t> around 4%</a:t>
            </a:r>
          </a:p>
        </p:txBody>
      </p:sp>
    </p:spTree>
    <p:extLst>
      <p:ext uri="{BB962C8B-B14F-4D97-AF65-F5344CB8AC3E}">
        <p14:creationId xmlns:p14="http://schemas.microsoft.com/office/powerpoint/2010/main" val="78403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EA54C8-21F7-D5D0-3851-1422A974780F}"/>
              </a:ext>
            </a:extLst>
          </p:cNvPr>
          <p:cNvSpPr txBox="1"/>
          <p:nvPr/>
        </p:nvSpPr>
        <p:spPr>
          <a:xfrm>
            <a:off x="11710046" y="6488668"/>
            <a:ext cx="263214" cy="276999"/>
          </a:xfrm>
          <a:prstGeom prst="rect">
            <a:avLst/>
          </a:prstGeom>
          <a:noFill/>
        </p:spPr>
        <p:txBody>
          <a:bodyPr wrap="none" rtlCol="0">
            <a:spAutoFit/>
          </a:bodyPr>
          <a:lstStyle/>
          <a:p>
            <a:fld id="{E0DECC66-47FE-428D-8EB8-4B05E835C17E}" type="slidenum">
              <a:rPr lang="en-US" sz="1200" smtClean="0">
                <a:solidFill>
                  <a:schemeClr val="bg1"/>
                </a:solidFill>
              </a:rPr>
              <a:t>46</a:t>
            </a:fld>
            <a:endParaRPr lang="en-US" sz="1200" dirty="0">
              <a:solidFill>
                <a:schemeClr val="bg1"/>
              </a:solidFill>
            </a:endParaRPr>
          </a:p>
        </p:txBody>
      </p:sp>
      <p:sp>
        <p:nvSpPr>
          <p:cNvPr id="6" name="Content Placeholder 5">
            <a:extLst>
              <a:ext uri="{FF2B5EF4-FFF2-40B4-BE49-F238E27FC236}">
                <a16:creationId xmlns:a16="http://schemas.microsoft.com/office/drawing/2014/main" id="{0A7BAE25-3436-B98D-F32B-643E88976778}"/>
              </a:ext>
            </a:extLst>
          </p:cNvPr>
          <p:cNvSpPr>
            <a:spLocks noGrp="1"/>
          </p:cNvSpPr>
          <p:nvPr>
            <p:ph idx="1"/>
          </p:nvPr>
        </p:nvSpPr>
        <p:spPr>
          <a:xfrm>
            <a:off x="609600" y="798128"/>
            <a:ext cx="11196918" cy="5328036"/>
          </a:xfrm>
        </p:spPr>
        <p:txBody>
          <a:bodyPr>
            <a:noAutofit/>
          </a:bodyPr>
          <a:lstStyle/>
          <a:p>
            <a:pPr marL="0" indent="0" algn="l">
              <a:buNone/>
            </a:pPr>
            <a:r>
              <a:rPr lang="en-US" sz="2400" b="1" i="0" u="none" strike="noStrike" baseline="0" dirty="0">
                <a:solidFill>
                  <a:srgbClr val="FFFF00"/>
                </a:solidFill>
                <a:latin typeface="Calibri" panose="020F0502020204030204" pitchFamily="34" charset="0"/>
                <a:cs typeface="Calibri" panose="020F0502020204030204" pitchFamily="34" charset="0"/>
              </a:rPr>
              <a:t>6. Standard 7.11 on Placement</a:t>
            </a:r>
          </a:p>
          <a:p>
            <a:pPr marL="0" indent="0" algn="l">
              <a:buNone/>
            </a:pPr>
            <a:r>
              <a:rPr lang="en-US" sz="2400" b="0" i="0" u="none" strike="noStrike" baseline="0" dirty="0">
                <a:latin typeface="Calibri" panose="020F0502020204030204" pitchFamily="34" charset="0"/>
                <a:cs typeface="Calibri" panose="020F0502020204030204" pitchFamily="34" charset="0"/>
              </a:rPr>
              <a:t>While every school must monitor placement rates, </a:t>
            </a:r>
            <a:r>
              <a:rPr lang="en-US" sz="2400" b="0" i="0" u="none" strike="noStrike" baseline="0" dirty="0">
                <a:solidFill>
                  <a:schemeClr val="accent6">
                    <a:lumMod val="60000"/>
                    <a:lumOff val="40000"/>
                  </a:schemeClr>
                </a:solidFill>
                <a:latin typeface="Calibri" panose="020F0502020204030204" pitchFamily="34" charset="0"/>
                <a:cs typeface="Calibri" panose="020F0502020204030204" pitchFamily="34" charset="0"/>
              </a:rPr>
              <a:t>a Title IV school that uses those rates for marketing or recruitment purposes</a:t>
            </a:r>
            <a:r>
              <a:rPr lang="en-US" sz="2400" b="0" i="0" u="none" strike="noStrike" baseline="0" dirty="0">
                <a:latin typeface="Calibri" panose="020F0502020204030204" pitchFamily="34" charset="0"/>
                <a:cs typeface="Calibri" panose="020F0502020204030204" pitchFamily="34" charset="0"/>
              </a:rPr>
              <a:t> (excluding its public statement of educational effectiveness, per Standard 2.8) </a:t>
            </a:r>
            <a:r>
              <a:rPr lang="en-US" sz="2400" b="0" i="0" u="none" strike="noStrike" baseline="0" dirty="0">
                <a:solidFill>
                  <a:schemeClr val="accent6">
                    <a:lumMod val="60000"/>
                    <a:lumOff val="40000"/>
                  </a:schemeClr>
                </a:solidFill>
                <a:latin typeface="Calibri" panose="020F0502020204030204" pitchFamily="34" charset="0"/>
                <a:cs typeface="Calibri" panose="020F0502020204030204" pitchFamily="34" charset="0"/>
              </a:rPr>
              <a:t>must document that those rates have been verified by an external entity</a:t>
            </a:r>
            <a:r>
              <a:rPr lang="en-US" sz="2400" b="0" i="0" u="none" strike="noStrike" baseline="0" dirty="0">
                <a:latin typeface="Calibri" panose="020F0502020204030204" pitchFamily="34" charset="0"/>
                <a:cs typeface="Calibri" panose="020F0502020204030204" pitchFamily="34" charset="0"/>
              </a:rPr>
              <a:t>.</a:t>
            </a:r>
          </a:p>
          <a:p>
            <a:pPr marL="0" indent="0" algn="l">
              <a:buNone/>
            </a:pPr>
            <a:endParaRPr lang="en-US" sz="2400" b="0" i="0" u="none" strike="noStrike" baseline="0" dirty="0">
              <a:latin typeface="Calibri" panose="020F0502020204030204" pitchFamily="34" charset="0"/>
              <a:cs typeface="Calibri" panose="020F0502020204030204" pitchFamily="34" charset="0"/>
            </a:endParaRPr>
          </a:p>
          <a:p>
            <a:pPr marL="0" indent="0" algn="l">
              <a:buNone/>
            </a:pPr>
            <a:r>
              <a:rPr lang="en-US" sz="2400" b="1" i="0" u="none" strike="noStrike" baseline="0" dirty="0">
                <a:solidFill>
                  <a:srgbClr val="FFFF00"/>
                </a:solidFill>
                <a:latin typeface="Calibri" panose="020F0502020204030204" pitchFamily="34" charset="0"/>
                <a:cs typeface="Calibri" panose="020F0502020204030204" pitchFamily="34" charset="0"/>
              </a:rPr>
              <a:t>7. Standard 10.7 on Financial Aid Audits</a:t>
            </a:r>
          </a:p>
          <a:p>
            <a:pPr marL="0" indent="0" algn="l">
              <a:buNone/>
            </a:pPr>
            <a:r>
              <a:rPr lang="en-US" sz="2400" b="0" i="0" u="none" strike="noStrike" baseline="0" dirty="0">
                <a:latin typeface="Calibri" panose="020F0502020204030204" pitchFamily="34" charset="0"/>
                <a:cs typeface="Calibri" panose="020F0502020204030204" pitchFamily="34" charset="0"/>
              </a:rPr>
              <a:t>While every school must conduct an independent audit every year of its institutional finances, </a:t>
            </a:r>
            <a:r>
              <a:rPr lang="en-US" sz="2400" b="0" i="0" u="none" strike="noStrike" baseline="0" dirty="0">
                <a:solidFill>
                  <a:schemeClr val="accent6">
                    <a:lumMod val="60000"/>
                    <a:lumOff val="40000"/>
                  </a:schemeClr>
                </a:solidFill>
                <a:latin typeface="Calibri" panose="020F0502020204030204" pitchFamily="34" charset="0"/>
                <a:cs typeface="Calibri" panose="020F0502020204030204" pitchFamily="34" charset="0"/>
              </a:rPr>
              <a:t>a Title IV school must also provide a copy of its most recent federal financial aid audit and its response to any findings</a:t>
            </a:r>
            <a:r>
              <a:rPr lang="en-US" sz="2400" b="0" i="0" u="none" strike="noStrike" baseline="0" dirty="0">
                <a:latin typeface="Calibri" panose="020F0502020204030204" pitchFamily="34" charset="0"/>
                <a:cs typeface="Calibri" panose="020F0502020204030204" pitchFamily="34" charset="0"/>
              </a:rPr>
              <a:t>. If the school has a “financial responsibility composite score” below 1.5, as determined by the US Department of Education (USDE), the school must provide a copy of that USDE letter and the school’s response (e.g., posting a letter of credit, being subject to cash monitoring).</a:t>
            </a:r>
            <a:endParaRPr lang="en-US" sz="2400" dirty="0">
              <a:latin typeface="Calibri" panose="020F0502020204030204" pitchFamily="34" charset="0"/>
              <a:cs typeface="Calibri" panose="020F0502020204030204" pitchFamily="34" charset="0"/>
            </a:endParaRPr>
          </a:p>
          <a:p>
            <a:pPr marL="0" indent="0" algn="l">
              <a:buNone/>
            </a:pPr>
            <a:endParaRPr lang="en-US" sz="2400" dirty="0">
              <a:latin typeface="Calibri" panose="020F0502020204030204" pitchFamily="34" charset="0"/>
              <a:cs typeface="Calibri" panose="020F0502020204030204" pitchFamily="34" charset="0"/>
            </a:endParaRPr>
          </a:p>
        </p:txBody>
      </p:sp>
      <p:sp>
        <p:nvSpPr>
          <p:cNvPr id="11" name="Title 18">
            <a:extLst>
              <a:ext uri="{FF2B5EF4-FFF2-40B4-BE49-F238E27FC236}">
                <a16:creationId xmlns:a16="http://schemas.microsoft.com/office/drawing/2014/main" id="{91F3D4AC-6EB3-6646-395C-D5DF11BCAA53}"/>
              </a:ext>
            </a:extLst>
          </p:cNvPr>
          <p:cNvSpPr txBox="1">
            <a:spLocks/>
          </p:cNvSpPr>
          <p:nvPr/>
        </p:nvSpPr>
        <p:spPr>
          <a:xfrm>
            <a:off x="609600" y="120095"/>
            <a:ext cx="10972800" cy="49847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bg1"/>
                </a:solidFill>
                <a:latin typeface="Optima LT Std" pitchFamily="34" charset="0"/>
                <a:ea typeface="+mj-ea"/>
                <a:cs typeface="+mj-cs"/>
              </a:defRPr>
            </a:lvl1pPr>
          </a:lstStyle>
          <a:p>
            <a:r>
              <a:rPr lang="en-US" sz="3600" dirty="0"/>
              <a:t>Title IV School Participants</a:t>
            </a:r>
            <a:endParaRPr lang="en-US" sz="3600" i="1" dirty="0">
              <a:solidFill>
                <a:srgbClr val="FFC000"/>
              </a:solidFill>
            </a:endParaRPr>
          </a:p>
        </p:txBody>
      </p:sp>
      <p:grpSp>
        <p:nvGrpSpPr>
          <p:cNvPr id="7" name="Group 6">
            <a:extLst>
              <a:ext uri="{FF2B5EF4-FFF2-40B4-BE49-F238E27FC236}">
                <a16:creationId xmlns:a16="http://schemas.microsoft.com/office/drawing/2014/main" id="{96E28504-70F5-77DC-A990-2763C99A0929}"/>
              </a:ext>
            </a:extLst>
          </p:cNvPr>
          <p:cNvGrpSpPr/>
          <p:nvPr/>
        </p:nvGrpSpPr>
        <p:grpSpPr>
          <a:xfrm>
            <a:off x="0" y="6096000"/>
            <a:ext cx="12192000" cy="762000"/>
            <a:chOff x="0" y="6096000"/>
            <a:chExt cx="12192000" cy="762000"/>
          </a:xfrm>
        </p:grpSpPr>
        <p:sp>
          <p:nvSpPr>
            <p:cNvPr id="9" name="Rectangle 8">
              <a:extLst>
                <a:ext uri="{FF2B5EF4-FFF2-40B4-BE49-F238E27FC236}">
                  <a16:creationId xmlns:a16="http://schemas.microsoft.com/office/drawing/2014/main" id="{DFD2D7DD-BF3A-5221-5369-31C6694940E9}"/>
                </a:ext>
              </a:extLst>
            </p:cNvPr>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10" name="Picture 9">
              <a:extLst>
                <a:ext uri="{FF2B5EF4-FFF2-40B4-BE49-F238E27FC236}">
                  <a16:creationId xmlns:a16="http://schemas.microsoft.com/office/drawing/2014/main" id="{0EEC1E5C-2F60-BE3F-A3C3-C66C4CCD27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Tree>
    <p:extLst>
      <p:ext uri="{BB962C8B-B14F-4D97-AF65-F5344CB8AC3E}">
        <p14:creationId xmlns:p14="http://schemas.microsoft.com/office/powerpoint/2010/main" val="1113605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47</a:t>
            </a:fld>
            <a:endParaRPr lang="en-US" sz="1200" dirty="0">
              <a:solidFill>
                <a:schemeClr val="bg1"/>
              </a:solidFill>
            </a:endParaRPr>
          </a:p>
        </p:txBody>
      </p:sp>
      <p:sp>
        <p:nvSpPr>
          <p:cNvPr id="8" name="Content Placeholder 7">
            <a:extLst>
              <a:ext uri="{FF2B5EF4-FFF2-40B4-BE49-F238E27FC236}">
                <a16:creationId xmlns:a16="http://schemas.microsoft.com/office/drawing/2014/main" id="{E780B2C9-38FF-71D1-118B-3B814FB4C4F2}"/>
              </a:ext>
            </a:extLst>
          </p:cNvPr>
          <p:cNvSpPr>
            <a:spLocks noGrp="1"/>
          </p:cNvSpPr>
          <p:nvPr>
            <p:ph idx="1"/>
          </p:nvPr>
        </p:nvSpPr>
        <p:spPr>
          <a:xfrm>
            <a:off x="609600" y="1331259"/>
            <a:ext cx="10972800" cy="4580376"/>
          </a:xfrm>
        </p:spPr>
        <p:txBody>
          <a:bodyPr>
            <a:normAutofit fontScale="85000" lnSpcReduction="20000"/>
          </a:bodyPr>
          <a:lstStyle/>
          <a:p>
            <a:r>
              <a:rPr lang="en-US" dirty="0"/>
              <a:t>It tells your story well</a:t>
            </a:r>
          </a:p>
          <a:p>
            <a:r>
              <a:rPr lang="en-US" dirty="0"/>
              <a:t>The visiting evaluation committee says, </a:t>
            </a:r>
            <a:r>
              <a:rPr lang="en-US" dirty="0">
                <a:solidFill>
                  <a:schemeClr val="accent6">
                    <a:lumMod val="60000"/>
                    <a:lumOff val="40000"/>
                  </a:schemeClr>
                </a:solidFill>
              </a:rPr>
              <a:t>“we understand this school”</a:t>
            </a:r>
          </a:p>
          <a:p>
            <a:r>
              <a:rPr lang="en-US" dirty="0"/>
              <a:t>The school says, </a:t>
            </a:r>
            <a:r>
              <a:rPr lang="en-US" dirty="0">
                <a:solidFill>
                  <a:schemeClr val="accent6">
                    <a:lumMod val="60000"/>
                    <a:lumOff val="40000"/>
                  </a:schemeClr>
                </a:solidFill>
              </a:rPr>
              <a:t>“they understand us”</a:t>
            </a:r>
          </a:p>
          <a:p>
            <a:endParaRPr lang="en-US" dirty="0"/>
          </a:p>
          <a:p>
            <a:pPr marL="0" indent="0">
              <a:buNone/>
            </a:pPr>
            <a:r>
              <a:rPr lang="en-US" b="1" dirty="0">
                <a:solidFill>
                  <a:schemeClr val="accent2">
                    <a:lumMod val="60000"/>
                    <a:lumOff val="40000"/>
                  </a:schemeClr>
                </a:solidFill>
              </a:rPr>
              <a:t>Which in turn leads to progress toward . . . </a:t>
            </a:r>
          </a:p>
          <a:p>
            <a:endParaRPr lang="en-US" dirty="0"/>
          </a:p>
          <a:p>
            <a:pPr marL="514350" indent="-514350">
              <a:buFont typeface="+mj-lt"/>
              <a:buAutoNum type="arabicParenR"/>
            </a:pPr>
            <a:r>
              <a:rPr lang="en-US" b="1" dirty="0">
                <a:solidFill>
                  <a:schemeClr val="accent2">
                    <a:lumMod val="60000"/>
                    <a:lumOff val="40000"/>
                  </a:schemeClr>
                </a:solidFill>
              </a:rPr>
              <a:t>Internal</a:t>
            </a:r>
            <a:r>
              <a:rPr lang="en-US" dirty="0"/>
              <a:t> goals – identified issues and strategic planning to address issues for greater effectiveness</a:t>
            </a:r>
          </a:p>
          <a:p>
            <a:pPr marL="514350" indent="-514350">
              <a:buFont typeface="+mj-lt"/>
              <a:buAutoNum type="arabicParenR"/>
            </a:pPr>
            <a:r>
              <a:rPr lang="en-US" b="1" dirty="0">
                <a:solidFill>
                  <a:schemeClr val="accent2">
                    <a:lumMod val="60000"/>
                    <a:lumOff val="40000"/>
                  </a:schemeClr>
                </a:solidFill>
              </a:rPr>
              <a:t>External</a:t>
            </a:r>
            <a:r>
              <a:rPr lang="en-US" dirty="0"/>
              <a:t> goals – demonstrated educational quality to (ATS) peers and quality assurance to public(s)</a:t>
            </a:r>
          </a:p>
          <a:p>
            <a:pPr marL="514350" indent="-514350">
              <a:buFont typeface="+mj-lt"/>
              <a:buAutoNum type="arabicParenR"/>
            </a:pPr>
            <a:r>
              <a:rPr lang="en-US" b="1" dirty="0">
                <a:solidFill>
                  <a:schemeClr val="accent2">
                    <a:lumMod val="60000"/>
                    <a:lumOff val="40000"/>
                  </a:schemeClr>
                </a:solidFill>
              </a:rPr>
              <a:t>Eternal</a:t>
            </a:r>
            <a:r>
              <a:rPr lang="en-US" dirty="0"/>
              <a:t> goals – clearer fulfillment of your school’s mission</a:t>
            </a:r>
          </a:p>
        </p:txBody>
      </p:sp>
      <p:sp>
        <p:nvSpPr>
          <p:cNvPr id="11" name="Title 1">
            <a:extLst>
              <a:ext uri="{FF2B5EF4-FFF2-40B4-BE49-F238E27FC236}">
                <a16:creationId xmlns:a16="http://schemas.microsoft.com/office/drawing/2014/main" id="{F7066738-9537-FC36-5063-59F0C89C242E}"/>
              </a:ext>
            </a:extLst>
          </p:cNvPr>
          <p:cNvSpPr txBox="1">
            <a:spLocks/>
          </p:cNvSpPr>
          <p:nvPr/>
        </p:nvSpPr>
        <p:spPr>
          <a:xfrm>
            <a:off x="609600" y="274638"/>
            <a:ext cx="10972800" cy="746218"/>
          </a:xfrm>
          <a:prstGeom prst="rect">
            <a:avLst/>
          </a:prstGeom>
        </p:spPr>
        <p:txBody>
          <a:bodyPr vert="horz" lIns="91440" tIns="45720" rIns="91440" bIns="45720" rtlCol="0" anchor="ctr">
            <a:normAutofit fontScale="97500" lnSpcReduction="10000"/>
          </a:bodyPr>
          <a:lstStyle>
            <a:lvl1pPr algn="ctr" defTabSz="914400" rtl="0" eaLnBrk="1" latinLnBrk="0" hangingPunct="1">
              <a:spcBef>
                <a:spcPct val="0"/>
              </a:spcBef>
              <a:buNone/>
              <a:defRPr sz="4400" kern="1200">
                <a:solidFill>
                  <a:schemeClr val="bg1"/>
                </a:solidFill>
                <a:latin typeface="Optima LT Std" pitchFamily="34" charset="0"/>
                <a:ea typeface="+mj-ea"/>
                <a:cs typeface="+mj-cs"/>
              </a:defRPr>
            </a:lvl1pPr>
          </a:lstStyle>
          <a:p>
            <a:r>
              <a:rPr lang="en-US" b="1" dirty="0">
                <a:solidFill>
                  <a:srgbClr val="00B0F0"/>
                </a:solidFill>
              </a:rPr>
              <a:t>III. PRODUCES RESULTS</a:t>
            </a:r>
          </a:p>
        </p:txBody>
      </p:sp>
    </p:spTree>
    <p:extLst>
      <p:ext uri="{BB962C8B-B14F-4D97-AF65-F5344CB8AC3E}">
        <p14:creationId xmlns:p14="http://schemas.microsoft.com/office/powerpoint/2010/main" val="57157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DECC66-47FE-428D-8EB8-4B05E835C17E}" type="slidenum">
              <a:rPr kumimoji="0" lang="en-US" sz="1200" b="0" i="0" u="none" strike="noStrike" kern="1200" cap="none" spc="0" normalizeH="0" baseline="0" noProof="0" smtClean="0">
                <a:ln>
                  <a:noFill/>
                </a:ln>
                <a:solidFill>
                  <a:prstClr val="white"/>
                </a:solidFill>
                <a:effectLst/>
                <a:uLnTx/>
                <a:uFillTx/>
                <a:latin typeface="Optima LT Std"/>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white"/>
              </a:solidFill>
              <a:effectLst/>
              <a:uLnTx/>
              <a:uFillTx/>
              <a:latin typeface="Optima LT Std"/>
              <a:ea typeface="+mn-ea"/>
              <a:cs typeface="+mn-cs"/>
            </a:endParaRPr>
          </a:p>
        </p:txBody>
      </p:sp>
      <p:sp>
        <p:nvSpPr>
          <p:cNvPr id="5" name="Content Placeholder 4">
            <a:extLst>
              <a:ext uri="{FF2B5EF4-FFF2-40B4-BE49-F238E27FC236}">
                <a16:creationId xmlns:a16="http://schemas.microsoft.com/office/drawing/2014/main" id="{8C8EF079-DFDD-8BE8-E263-45F251D64F85}"/>
              </a:ext>
            </a:extLst>
          </p:cNvPr>
          <p:cNvSpPr>
            <a:spLocks noGrp="1"/>
          </p:cNvSpPr>
          <p:nvPr>
            <p:ph idx="1"/>
          </p:nvPr>
        </p:nvSpPr>
        <p:spPr>
          <a:xfrm>
            <a:off x="609600" y="1363851"/>
            <a:ext cx="10972800" cy="4911707"/>
          </a:xfrm>
        </p:spPr>
        <p:txBody>
          <a:bodyPr>
            <a:normAutofit fontScale="92500" lnSpcReduction="10000"/>
          </a:bodyPr>
          <a:lstStyle/>
          <a:p>
            <a:pPr marL="514350" indent="-514350">
              <a:buFont typeface="+mj-lt"/>
              <a:buAutoNum type="arabicParenR"/>
            </a:pPr>
            <a:r>
              <a:rPr lang="en-US" dirty="0"/>
              <a:t>Ensure that all hyperlinks are active and lead to the correct evidence.</a:t>
            </a:r>
          </a:p>
          <a:p>
            <a:pPr marL="514350" indent="-514350">
              <a:buFont typeface="+mj-lt"/>
              <a:buAutoNum type="arabicParenR"/>
            </a:pPr>
            <a:r>
              <a:rPr lang="en-US" dirty="0"/>
              <a:t>Schools should pick the five easiest Standards to write to.</a:t>
            </a:r>
          </a:p>
          <a:p>
            <a:pPr marL="514350" indent="-514350">
              <a:buFont typeface="+mj-lt"/>
              <a:buAutoNum type="arabicParenR"/>
            </a:pPr>
            <a:r>
              <a:rPr lang="en-US" dirty="0"/>
              <a:t>The final chapter should include at least 43 action point/recommendations.</a:t>
            </a:r>
          </a:p>
          <a:p>
            <a:pPr marL="514350" indent="-514350">
              <a:buFont typeface="+mj-lt"/>
              <a:buAutoNum type="arabicParenR"/>
            </a:pPr>
            <a:r>
              <a:rPr lang="en-US" dirty="0"/>
              <a:t>The BOC will read the SS and Appendices together with the visiting Committee’s report and draw their own conclusions.</a:t>
            </a:r>
          </a:p>
          <a:p>
            <a:pPr marL="514350" indent="-514350">
              <a:buFont typeface="+mj-lt"/>
              <a:buAutoNum type="arabicParenR"/>
            </a:pPr>
            <a:r>
              <a:rPr lang="en-US" dirty="0"/>
              <a:t>Evidence not available in the Appendix or Supplemental Materials is not important.</a:t>
            </a:r>
          </a:p>
          <a:p>
            <a:pPr marL="514350" indent="-514350">
              <a:buFont typeface="+mj-lt"/>
              <a:buAutoNum type="arabicParenR"/>
            </a:pPr>
            <a:r>
              <a:rPr lang="en-US" dirty="0"/>
              <a:t>Students should not participate in the SS process.</a:t>
            </a:r>
          </a:p>
        </p:txBody>
      </p:sp>
      <p:sp>
        <p:nvSpPr>
          <p:cNvPr id="8" name="Title 1">
            <a:extLst>
              <a:ext uri="{FF2B5EF4-FFF2-40B4-BE49-F238E27FC236}">
                <a16:creationId xmlns:a16="http://schemas.microsoft.com/office/drawing/2014/main" id="{DCCCBF78-B87A-2423-306A-4626EF69231B}"/>
              </a:ext>
            </a:extLst>
          </p:cNvPr>
          <p:cNvSpPr txBox="1">
            <a:spLocks/>
          </p:cNvSpPr>
          <p:nvPr/>
        </p:nvSpPr>
        <p:spPr>
          <a:xfrm>
            <a:off x="609600" y="274638"/>
            <a:ext cx="10972800" cy="7637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bg1"/>
                </a:solidFill>
                <a:latin typeface="Optima LT Std" pitchFamily="34" charset="0"/>
                <a:ea typeface="+mj-ea"/>
                <a:cs typeface="+mj-cs"/>
              </a:defRPr>
            </a:lvl1pPr>
          </a:lstStyle>
          <a:p>
            <a:r>
              <a:rPr lang="en-US" dirty="0">
                <a:solidFill>
                  <a:srgbClr val="FFFF00"/>
                </a:solidFill>
              </a:rPr>
              <a:t>Summative Assessment – QUIZ – T or F</a:t>
            </a:r>
          </a:p>
        </p:txBody>
      </p:sp>
    </p:spTree>
    <p:extLst>
      <p:ext uri="{BB962C8B-B14F-4D97-AF65-F5344CB8AC3E}">
        <p14:creationId xmlns:p14="http://schemas.microsoft.com/office/powerpoint/2010/main" val="4204981680"/>
      </p:ext>
    </p:extLst>
  </p:cSld>
  <p:clrMapOvr>
    <a:masterClrMapping/>
  </p:clrMapOvr>
  <mc:AlternateContent xmlns:mc="http://schemas.openxmlformats.org/markup-compatibility/2006" xmlns:p14="http://schemas.microsoft.com/office/powerpoint/2010/main">
    <mc:Choice Requires="p14">
      <p:transition spd="slow" p14:dur="275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0" end="0"/>
                                            </p:txEl>
                                          </p:spTgt>
                                        </p:tgtEl>
                                        <p:attrNameLst>
                                          <p:attrName>ppt_c</p:attrName>
                                        </p:attrNameLst>
                                      </p:cBhvr>
                                      <p:to>
                                        <a:srgbClr val="0066FF"/>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1" end="1"/>
                                            </p:txEl>
                                          </p:spTgt>
                                        </p:tgtEl>
                                        <p:attrNameLst>
                                          <p:attrName>ppt_c</p:attrName>
                                        </p:attrNameLst>
                                      </p:cBhvr>
                                      <p:to>
                                        <a:srgbClr val="0066FF"/>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2" end="2"/>
                                            </p:txEl>
                                          </p:spTgt>
                                        </p:tgtEl>
                                        <p:attrNameLst>
                                          <p:attrName>ppt_c</p:attrName>
                                        </p:attrNameLst>
                                      </p:cBhvr>
                                      <p:to>
                                        <a:srgbClr val="0066FF"/>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3" end="3"/>
                                            </p:txEl>
                                          </p:spTgt>
                                        </p:tgtEl>
                                        <p:attrNameLst>
                                          <p:attrName>ppt_c</p:attrName>
                                        </p:attrNameLst>
                                      </p:cBhvr>
                                      <p:to>
                                        <a:srgbClr val="0066FF"/>
                                      </p:to>
                                    </p:animClr>
                                  </p:sub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4" end="4"/>
                                            </p:txEl>
                                          </p:spTgt>
                                        </p:tgtEl>
                                        <p:attrNameLst>
                                          <p:attrName>ppt_c</p:attrName>
                                        </p:attrNameLst>
                                      </p:cBhvr>
                                      <p:to>
                                        <a:srgbClr val="0066FF"/>
                                      </p:to>
                                    </p:animClr>
                                  </p:subTnLst>
                                </p:cTn>
                              </p:par>
                            </p:childTnLst>
                          </p:cTn>
                        </p:par>
                      </p:childTnLst>
                    </p:cTn>
                  </p:par>
                  <p:par>
                    <p:cTn id="33" fill="hold">
                      <p:stCondLst>
                        <p:cond delay="indefinite"/>
                      </p:stCondLst>
                      <p:childTnLst>
                        <p:par>
                          <p:cTn id="34" fill="hold">
                            <p:stCondLst>
                              <p:cond delay="0"/>
                            </p:stCondLst>
                            <p:childTnLst>
                              <p:par>
                                <p:cTn id="35" presetID="2" presetClass="entr" presetSubtype="12"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5" end="5"/>
                                            </p:txEl>
                                          </p:spTgt>
                                        </p:tgtEl>
                                        <p:attrNameLst>
                                          <p:attrName>ppt_c</p:attrName>
                                        </p:attrNameLst>
                                      </p:cBhvr>
                                      <p:to>
                                        <a:srgbClr val="0066F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DECC66-47FE-428D-8EB8-4B05E835C17E}" type="slidenum">
              <a:rPr kumimoji="0" lang="en-US" sz="1200" b="0" i="0" u="none" strike="noStrike" kern="1200" cap="none" spc="0" normalizeH="0" baseline="0" noProof="0" smtClean="0">
                <a:ln>
                  <a:noFill/>
                </a:ln>
                <a:solidFill>
                  <a:prstClr val="white"/>
                </a:solidFill>
                <a:effectLst/>
                <a:uLnTx/>
                <a:uFillTx/>
                <a:latin typeface="Optima LT Std"/>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white"/>
              </a:solidFill>
              <a:effectLst/>
              <a:uLnTx/>
              <a:uFillTx/>
              <a:latin typeface="Optima LT Std"/>
              <a:ea typeface="+mn-ea"/>
              <a:cs typeface="+mn-cs"/>
            </a:endParaRPr>
          </a:p>
        </p:txBody>
      </p:sp>
      <p:sp>
        <p:nvSpPr>
          <p:cNvPr id="5" name="Content Placeholder 4">
            <a:extLst>
              <a:ext uri="{FF2B5EF4-FFF2-40B4-BE49-F238E27FC236}">
                <a16:creationId xmlns:a16="http://schemas.microsoft.com/office/drawing/2014/main" id="{8C8EF079-DFDD-8BE8-E263-45F251D64F85}"/>
              </a:ext>
            </a:extLst>
          </p:cNvPr>
          <p:cNvSpPr>
            <a:spLocks noGrp="1"/>
          </p:cNvSpPr>
          <p:nvPr>
            <p:ph idx="1"/>
          </p:nvPr>
        </p:nvSpPr>
        <p:spPr>
          <a:xfrm>
            <a:off x="609600" y="943307"/>
            <a:ext cx="10972800" cy="5182857"/>
          </a:xfrm>
        </p:spPr>
        <p:txBody>
          <a:bodyPr>
            <a:normAutofit lnSpcReduction="10000"/>
          </a:bodyPr>
          <a:lstStyle/>
          <a:p>
            <a:pPr marL="514350" indent="-514350">
              <a:buFont typeface="+mj-lt"/>
              <a:buAutoNum type="arabicParenR" startAt="7"/>
            </a:pPr>
            <a:r>
              <a:rPr lang="en-US" dirty="0"/>
              <a:t>Description should drive the SS narrative.</a:t>
            </a:r>
          </a:p>
          <a:p>
            <a:pPr marL="514350" indent="-514350">
              <a:buFont typeface="+mj-lt"/>
              <a:buAutoNum type="arabicParenR" startAt="7"/>
            </a:pPr>
            <a:r>
              <a:rPr lang="en-US" dirty="0"/>
              <a:t>The concluding summary chapter is largely irrelevant.</a:t>
            </a:r>
          </a:p>
          <a:p>
            <a:pPr marL="514350" indent="-514350">
              <a:buFont typeface="+mj-lt"/>
              <a:buAutoNum type="arabicParenR" startAt="7"/>
            </a:pPr>
            <a:r>
              <a:rPr lang="en-US" dirty="0"/>
              <a:t>All supplemental materials will be available for BOC members’ evaluation of the visit.</a:t>
            </a:r>
          </a:p>
          <a:p>
            <a:pPr marL="514350" indent="-514350">
              <a:buFont typeface="+mj-lt"/>
              <a:buAutoNum type="arabicParenR" startAt="7"/>
            </a:pPr>
            <a:r>
              <a:rPr lang="en-US" dirty="0"/>
              <a:t>Title IV has nothing to do with the Standards.</a:t>
            </a:r>
          </a:p>
          <a:p>
            <a:pPr marL="0" indent="0">
              <a:buNone/>
            </a:pPr>
            <a:r>
              <a:rPr lang="en-US" b="1" dirty="0">
                <a:solidFill>
                  <a:srgbClr val="FFC000"/>
                </a:solidFill>
              </a:rPr>
              <a:t>BONUS</a:t>
            </a:r>
          </a:p>
          <a:p>
            <a:pPr marL="0" indent="0">
              <a:buNone/>
            </a:pPr>
            <a:r>
              <a:rPr lang="en-US" dirty="0"/>
              <a:t>** Writers should ignore the SS Handbook guidance.</a:t>
            </a:r>
          </a:p>
          <a:p>
            <a:pPr marL="0" indent="-457200">
              <a:buNone/>
            </a:pPr>
            <a:r>
              <a:rPr lang="en-US" dirty="0"/>
              <a:t>** The highest compliment paid by the committee is – “We understand this school” and by the school “The committee understands us.”</a:t>
            </a:r>
          </a:p>
        </p:txBody>
      </p:sp>
      <p:sp>
        <p:nvSpPr>
          <p:cNvPr id="8" name="Title 1">
            <a:extLst>
              <a:ext uri="{FF2B5EF4-FFF2-40B4-BE49-F238E27FC236}">
                <a16:creationId xmlns:a16="http://schemas.microsoft.com/office/drawing/2014/main" id="{2C120DBB-2634-D1B6-F83A-7762B11055E7}"/>
              </a:ext>
            </a:extLst>
          </p:cNvPr>
          <p:cNvSpPr>
            <a:spLocks noGrp="1"/>
          </p:cNvSpPr>
          <p:nvPr>
            <p:ph type="title"/>
          </p:nvPr>
        </p:nvSpPr>
        <p:spPr>
          <a:xfrm>
            <a:off x="609600" y="0"/>
            <a:ext cx="10972800" cy="763748"/>
          </a:xfrm>
        </p:spPr>
        <p:txBody>
          <a:bodyPr/>
          <a:lstStyle/>
          <a:p>
            <a:r>
              <a:rPr lang="en-US" dirty="0">
                <a:solidFill>
                  <a:srgbClr val="FFFF00"/>
                </a:solidFill>
              </a:rPr>
              <a:t>Summative Assessment – QUIZ – T or F</a:t>
            </a:r>
          </a:p>
        </p:txBody>
      </p:sp>
    </p:spTree>
    <p:extLst>
      <p:ext uri="{BB962C8B-B14F-4D97-AF65-F5344CB8AC3E}">
        <p14:creationId xmlns:p14="http://schemas.microsoft.com/office/powerpoint/2010/main" val="2384606793"/>
      </p:ext>
    </p:extLst>
  </p:cSld>
  <p:clrMapOvr>
    <a:masterClrMapping/>
  </p:clrMapOvr>
  <mc:AlternateContent xmlns:mc="http://schemas.openxmlformats.org/markup-compatibility/2006" xmlns:p14="http://schemas.microsoft.com/office/powerpoint/2010/main">
    <mc:Choice Requires="p14">
      <p:transition spd="slow" p14:dur="275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0" end="0"/>
                                            </p:txEl>
                                          </p:spTgt>
                                        </p:tgtEl>
                                        <p:attrNameLst>
                                          <p:attrName>ppt_c</p:attrName>
                                        </p:attrNameLst>
                                      </p:cBhvr>
                                      <p:to>
                                        <a:srgbClr val="0066FF"/>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1" end="1"/>
                                            </p:txEl>
                                          </p:spTgt>
                                        </p:tgtEl>
                                        <p:attrNameLst>
                                          <p:attrName>ppt_c</p:attrName>
                                        </p:attrNameLst>
                                      </p:cBhvr>
                                      <p:to>
                                        <a:srgbClr val="0066FF"/>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2" end="2"/>
                                            </p:txEl>
                                          </p:spTgt>
                                        </p:tgtEl>
                                        <p:attrNameLst>
                                          <p:attrName>ppt_c</p:attrName>
                                        </p:attrNameLst>
                                      </p:cBhvr>
                                      <p:to>
                                        <a:srgbClr val="0066FF"/>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3" end="3"/>
                                            </p:txEl>
                                          </p:spTgt>
                                        </p:tgtEl>
                                        <p:attrNameLst>
                                          <p:attrName>ppt_c</p:attrName>
                                        </p:attrNameLst>
                                      </p:cBhvr>
                                      <p:to>
                                        <a:srgbClr val="0066FF"/>
                                      </p:to>
                                    </p:animClr>
                                  </p:sub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4" end="4"/>
                                            </p:txEl>
                                          </p:spTgt>
                                        </p:tgtEl>
                                        <p:attrNameLst>
                                          <p:attrName>ppt_c</p:attrName>
                                        </p:attrNameLst>
                                      </p:cBhvr>
                                      <p:to>
                                        <a:srgbClr val="0066FF"/>
                                      </p:to>
                                    </p:animClr>
                                  </p:subTnLst>
                                </p:cTn>
                              </p:par>
                            </p:childTnLst>
                          </p:cTn>
                        </p:par>
                        <p:par>
                          <p:cTn id="33" fill="hold">
                            <p:stCondLst>
                              <p:cond delay="500"/>
                            </p:stCondLst>
                            <p:childTnLst>
                              <p:par>
                                <p:cTn id="34" presetID="2" presetClass="entr" presetSubtype="12" fill="hold" nodeType="afterEffect">
                                  <p:stCondLst>
                                    <p:cond delay="0"/>
                                  </p:stCondLst>
                                  <p:childTnLst>
                                    <p:set>
                                      <p:cBhvr>
                                        <p:cTn id="35" dur="1" fill="hold">
                                          <p:stCondLst>
                                            <p:cond delay="0"/>
                                          </p:stCondLst>
                                        </p:cTn>
                                        <p:tgtEl>
                                          <p:spTgt spid="5">
                                            <p:txEl>
                                              <p:pRg st="5" end="5"/>
                                            </p:txEl>
                                          </p:spTgt>
                                        </p:tgtEl>
                                        <p:attrNameLst>
                                          <p:attrName>style.visibility</p:attrName>
                                        </p:attrNameLst>
                                      </p:cBhvr>
                                      <p:to>
                                        <p:strVal val="visible"/>
                                      </p:to>
                                    </p:set>
                                    <p:anim calcmode="lin" valueType="num">
                                      <p:cBhvr additive="base">
                                        <p:cTn id="36" dur="500" fill="hold"/>
                                        <p:tgtEl>
                                          <p:spTgt spid="5">
                                            <p:txEl>
                                              <p:pRg st="5" end="5"/>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5">
                                            <p:txEl>
                                              <p:pRg st="5" end="5"/>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5" end="5"/>
                                            </p:txEl>
                                          </p:spTgt>
                                        </p:tgtEl>
                                        <p:attrNameLst>
                                          <p:attrName>ppt_c</p:attrName>
                                        </p:attrNameLst>
                                      </p:cBhvr>
                                      <p:to>
                                        <a:srgbClr val="0066FF"/>
                                      </p:to>
                                    </p:animClr>
                                  </p:subTnLst>
                                </p:cTn>
                              </p:par>
                            </p:childTnLst>
                          </p:cTn>
                        </p:par>
                      </p:childTnLst>
                    </p:cTn>
                  </p:par>
                  <p:par>
                    <p:cTn id="38" fill="hold">
                      <p:stCondLst>
                        <p:cond delay="indefinite"/>
                      </p:stCondLst>
                      <p:childTnLst>
                        <p:par>
                          <p:cTn id="39" fill="hold">
                            <p:stCondLst>
                              <p:cond delay="0"/>
                            </p:stCondLst>
                            <p:childTnLst>
                              <p:par>
                                <p:cTn id="40" presetID="2" presetClass="entr" presetSubtype="12"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additive="base">
                                        <p:cTn id="42" dur="500" fill="hold"/>
                                        <p:tgtEl>
                                          <p:spTgt spid="5">
                                            <p:txEl>
                                              <p:pRg st="6" end="6"/>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5">
                                            <p:txEl>
                                              <p:pRg st="6" end="6"/>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6" end="6"/>
                                            </p:txEl>
                                          </p:spTgt>
                                        </p:tgtEl>
                                        <p:attrNameLst>
                                          <p:attrName>ppt_c</p:attrName>
                                        </p:attrNameLst>
                                      </p:cBhvr>
                                      <p:to>
                                        <a:srgbClr val="0066F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235348"/>
        </a:solidFill>
        <a:effectLst/>
      </p:bgPr>
    </p:bg>
    <p:spTree>
      <p:nvGrpSpPr>
        <p:cNvPr id="1" name=""/>
        <p:cNvGrpSpPr/>
        <p:nvPr/>
      </p:nvGrpSpPr>
      <p:grpSpPr>
        <a:xfrm>
          <a:off x="0" y="0"/>
          <a:ext cx="0" cy="0"/>
          <a:chOff x="0" y="0"/>
          <a:chExt cx="0" cy="0"/>
        </a:xfrm>
      </p:grpSpPr>
      <p:grpSp>
        <p:nvGrpSpPr>
          <p:cNvPr id="10" name="Group 9"/>
          <p:cNvGrpSpPr/>
          <p:nvPr/>
        </p:nvGrpSpPr>
        <p:grpSpPr>
          <a:xfrm>
            <a:off x="0" y="6096000"/>
            <a:ext cx="12192000" cy="762000"/>
            <a:chOff x="0" y="6096000"/>
            <a:chExt cx="12192000" cy="762000"/>
          </a:xfrm>
        </p:grpSpPr>
        <p:sp>
          <p:nvSpPr>
            <p:cNvPr id="3" name="Rectangle 2"/>
            <p:cNvSpPr/>
            <p:nvPr/>
          </p:nvSpPr>
          <p:spPr>
            <a:xfrm>
              <a:off x="0" y="6096000"/>
              <a:ext cx="12192000" cy="762000"/>
            </a:xfrm>
            <a:prstGeom prst="rect">
              <a:avLst/>
            </a:prstGeom>
            <a:solidFill>
              <a:srgbClr val="63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tima LT Std"/>
                <a:ea typeface="+mn-ea"/>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275559"/>
              <a:ext cx="4075952" cy="398076"/>
            </a:xfrm>
            <a:prstGeom prst="rect">
              <a:avLst/>
            </a:prstGeom>
          </p:spPr>
        </p:pic>
      </p:grpSp>
      <p:sp>
        <p:nvSpPr>
          <p:cNvPr id="4" name="TextBox 3">
            <a:extLst>
              <a:ext uri="{FF2B5EF4-FFF2-40B4-BE49-F238E27FC236}">
                <a16:creationId xmlns:a16="http://schemas.microsoft.com/office/drawing/2014/main" id="{91EA54C8-21F7-D5D0-3851-1422A974780F}"/>
              </a:ext>
            </a:extLst>
          </p:cNvPr>
          <p:cNvSpPr txBox="1"/>
          <p:nvPr/>
        </p:nvSpPr>
        <p:spPr>
          <a:xfrm>
            <a:off x="11710046" y="6336097"/>
            <a:ext cx="263214" cy="276999"/>
          </a:xfrm>
          <a:prstGeom prst="rect">
            <a:avLst/>
          </a:prstGeom>
          <a:noFill/>
        </p:spPr>
        <p:txBody>
          <a:bodyPr wrap="none" rtlCol="0">
            <a:spAutoFit/>
          </a:bodyPr>
          <a:lstStyle/>
          <a:p>
            <a:fld id="{E0DECC66-47FE-428D-8EB8-4B05E835C17E}" type="slidenum">
              <a:rPr lang="en-US" sz="1200" smtClean="0">
                <a:solidFill>
                  <a:schemeClr val="bg1"/>
                </a:solidFill>
              </a:rPr>
              <a:t>50</a:t>
            </a:fld>
            <a:endParaRPr lang="en-US" sz="1200" dirty="0">
              <a:solidFill>
                <a:schemeClr val="bg1"/>
              </a:solidFill>
            </a:endParaRPr>
          </a:p>
        </p:txBody>
      </p:sp>
      <p:sp>
        <p:nvSpPr>
          <p:cNvPr id="13" name="Title 1">
            <a:extLst>
              <a:ext uri="{FF2B5EF4-FFF2-40B4-BE49-F238E27FC236}">
                <a16:creationId xmlns:a16="http://schemas.microsoft.com/office/drawing/2014/main" id="{BAE5F909-2162-37CA-D5DA-D9FF7316ED84}"/>
              </a:ext>
            </a:extLst>
          </p:cNvPr>
          <p:cNvSpPr txBox="1">
            <a:spLocks/>
          </p:cNvSpPr>
          <p:nvPr/>
        </p:nvSpPr>
        <p:spPr>
          <a:xfrm>
            <a:off x="609600" y="1249484"/>
            <a:ext cx="10972800" cy="2352966"/>
          </a:xfrm>
          <a:prstGeom prst="rect">
            <a:avLst/>
          </a:prstGeom>
        </p:spPr>
        <p:txBody>
          <a:bodyPr>
            <a:noAutofit/>
          </a:bodyPr>
          <a:lstStyle>
            <a:lvl1pPr algn="ctr" defTabSz="914400" rtl="0" eaLnBrk="1" latinLnBrk="0" hangingPunct="1">
              <a:spcBef>
                <a:spcPct val="0"/>
              </a:spcBef>
              <a:buNone/>
              <a:defRPr sz="4400" kern="1200">
                <a:solidFill>
                  <a:schemeClr val="bg1"/>
                </a:solidFill>
                <a:latin typeface="+mj-lt"/>
                <a:ea typeface="+mj-ea"/>
                <a:cs typeface="+mj-cs"/>
              </a:defRPr>
            </a:lvl1pPr>
          </a:lstStyle>
          <a:p>
            <a:r>
              <a:rPr lang="en-US" sz="9600" dirty="0">
                <a:solidFill>
                  <a:schemeClr val="tx2">
                    <a:lumMod val="40000"/>
                    <a:lumOff val="60000"/>
                  </a:schemeClr>
                </a:solidFill>
                <a:latin typeface="Harlow Solid Italic" panose="04030604020F02020D02" pitchFamily="82" charset="0"/>
                <a:cs typeface="Dreaming Outloud Script Pro" panose="020B0604020202020204" pitchFamily="66" charset="0"/>
              </a:rPr>
              <a:t>Thank you!!</a:t>
            </a:r>
          </a:p>
        </p:txBody>
      </p:sp>
      <p:sp>
        <p:nvSpPr>
          <p:cNvPr id="14" name="Rectangle: Rounded Corners 13">
            <a:extLst>
              <a:ext uri="{FF2B5EF4-FFF2-40B4-BE49-F238E27FC236}">
                <a16:creationId xmlns:a16="http://schemas.microsoft.com/office/drawing/2014/main" id="{143F8A90-1951-C616-4F7D-4F2E90125F26}"/>
              </a:ext>
            </a:extLst>
          </p:cNvPr>
          <p:cNvSpPr/>
          <p:nvPr/>
        </p:nvSpPr>
        <p:spPr>
          <a:xfrm>
            <a:off x="4696397" y="3829075"/>
            <a:ext cx="3361766" cy="17794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Your liaison is an available resource to answer questions and clarify the self-study process!</a:t>
            </a:r>
            <a:endParaRPr lang="en-US" i="1" dirty="0"/>
          </a:p>
        </p:txBody>
      </p:sp>
    </p:spTree>
    <p:extLst>
      <p:ext uri="{BB962C8B-B14F-4D97-AF65-F5344CB8AC3E}">
        <p14:creationId xmlns:p14="http://schemas.microsoft.com/office/powerpoint/2010/main" val="1618070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TS PowerPoin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TS Font Style">
      <a:majorFont>
        <a:latin typeface="Optima LT Std"/>
        <a:ea typeface=""/>
        <a:cs typeface=""/>
      </a:majorFont>
      <a:minorFont>
        <a:latin typeface="Optima LT St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3D20002D3125A4BADA35009394D485D" ma:contentTypeVersion="14" ma:contentTypeDescription="Create a new document." ma:contentTypeScope="" ma:versionID="f41e8d474f0ac657c6929e833f9f4591">
  <xsd:schema xmlns:xsd="http://www.w3.org/2001/XMLSchema" xmlns:xs="http://www.w3.org/2001/XMLSchema" xmlns:p="http://schemas.microsoft.com/office/2006/metadata/properties" xmlns:ns3="5407a0a7-37c7-4754-aed9-5798a3ac6318" xmlns:ns4="9c27db54-141c-4d4b-a22e-60700ab71d9e" targetNamespace="http://schemas.microsoft.com/office/2006/metadata/properties" ma:root="true" ma:fieldsID="5bd9c094a3336a9ea2835b54ef08f5b2" ns3:_="" ns4:_="">
    <xsd:import namespace="5407a0a7-37c7-4754-aed9-5798a3ac6318"/>
    <xsd:import namespace="9c27db54-141c-4d4b-a22e-60700ab71d9e"/>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07a0a7-37c7-4754-aed9-5798a3ac63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c27db54-141c-4d4b-a22e-60700ab71d9e"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AC8838A-FBBA-4AA2-97CD-26B86E26C8FE}">
  <ds:schemaRefs>
    <ds:schemaRef ds:uri="http://schemas.microsoft.com/sharepoint/v3/contenttype/forms"/>
  </ds:schemaRefs>
</ds:datastoreItem>
</file>

<file path=customXml/itemProps2.xml><?xml version="1.0" encoding="utf-8"?>
<ds:datastoreItem xmlns:ds="http://schemas.openxmlformats.org/officeDocument/2006/customXml" ds:itemID="{225AADFA-BB72-4591-A5A9-D231CDC1F7C0}">
  <ds:schemaRefs>
    <ds:schemaRef ds:uri="http://www.w3.org/XML/1998/namespace"/>
    <ds:schemaRef ds:uri="9c27db54-141c-4d4b-a22e-60700ab71d9e"/>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5407a0a7-37c7-4754-aed9-5798a3ac6318"/>
    <ds:schemaRef ds:uri="http://purl.org/dc/dcmitype/"/>
    <ds:schemaRef ds:uri="http://purl.org/dc/terms/"/>
  </ds:schemaRefs>
</ds:datastoreItem>
</file>

<file path=customXml/itemProps3.xml><?xml version="1.0" encoding="utf-8"?>
<ds:datastoreItem xmlns:ds="http://schemas.openxmlformats.org/officeDocument/2006/customXml" ds:itemID="{EF19AB6F-3B5A-401B-95C1-03D75567AC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07a0a7-37c7-4754-aed9-5798a3ac6318"/>
    <ds:schemaRef ds:uri="9c27db54-141c-4d4b-a22e-60700ab71d9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4218</TotalTime>
  <Words>4680</Words>
  <Application>Microsoft Office PowerPoint</Application>
  <PresentationFormat>Widescreen</PresentationFormat>
  <Paragraphs>595</Paragraphs>
  <Slides>50</Slides>
  <Notes>50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50</vt:i4>
      </vt:variant>
    </vt:vector>
  </HeadingPairs>
  <TitlesOfParts>
    <vt:vector size="62" baseType="lpstr">
      <vt:lpstr>Arial</vt:lpstr>
      <vt:lpstr>Calibri</vt:lpstr>
      <vt:lpstr>Calibri Light</vt:lpstr>
      <vt:lpstr>Calibri-Bold</vt:lpstr>
      <vt:lpstr>Courier New</vt:lpstr>
      <vt:lpstr>Harlow Solid Italic</vt:lpstr>
      <vt:lpstr>Helvetica Neue</vt:lpstr>
      <vt:lpstr>Optima LT Std</vt:lpstr>
      <vt:lpstr>Roboto</vt:lpstr>
      <vt:lpstr>Wingdings</vt:lpstr>
      <vt:lpstr>Office Theme</vt:lpstr>
      <vt:lpstr>ATS PowerPoint template</vt:lpstr>
      <vt:lpstr>The Self-Study Report  2026-2027 Self-Study Workshop    Jim Moore ATS Director of Accreditation</vt:lpstr>
      <vt:lpstr>PowerPoint Presentation</vt:lpstr>
      <vt:lpstr>What makes a “good self-study report”?</vt:lpstr>
      <vt:lpstr>I. PURPOSE (GOALS)</vt:lpstr>
      <vt:lpstr>PowerPoint Presentation</vt:lpstr>
      <vt:lpstr> A caution . . .  No matter how gifted you are, follow the signs !   ATS Resources Self-Study Handbook Standards with Self-Study Ideas Standards of Accreditation A Reflective Guide to Effective Evaluation your ATS liaison </vt:lpstr>
      <vt:lpstr>PowerPoint Presentation</vt:lpstr>
      <vt:lpstr>Five key characteristics</vt:lpstr>
      <vt:lpstr>1) Sufficient description</vt:lpstr>
      <vt:lpstr>Sufficient description</vt:lpstr>
      <vt:lpstr>Sufficient description</vt:lpstr>
      <vt:lpstr> 2) Supporting data (evidence/documents) </vt:lpstr>
      <vt:lpstr> Supporting data (evidence/documents) </vt:lpstr>
      <vt:lpstr>Note “Guidelines for Understanding Standard 10.3 on Finances” on ats.edu web page &gt; Petitions/Notifications/Guidelines</vt:lpstr>
      <vt:lpstr> Supporting data (evidence/documents) </vt:lpstr>
      <vt:lpstr>(3) Evaluation of data [objectively &amp; honestly] </vt:lpstr>
      <vt:lpstr>Evaluation of data [objectively &amp; honestly] </vt:lpstr>
      <vt:lpstr>PowerPoint Presentation</vt:lpstr>
      <vt:lpstr>4) Recommendations informed by data toward continued educational effectiveness</vt:lpstr>
      <vt:lpstr>Recommendations informed by data</vt:lpstr>
      <vt:lpstr>Recommendations informed by data</vt:lpstr>
      <vt:lpstr>5) In the school’s mission and context</vt:lpstr>
      <vt:lpstr>PowerPoint Presentation</vt:lpstr>
      <vt:lpstr>Formative Assessment – QUIZ – T or F</vt:lpstr>
      <vt:lpstr>Formative Assessment – QUIZ – T or F</vt:lpstr>
      <vt:lpstr>PowerPoint Presentation</vt:lpstr>
      <vt:lpstr>PowerPoint Presentation</vt:lpstr>
      <vt:lpstr>Part 1. Introductory chapter (5-8 pp)</vt:lpstr>
      <vt:lpstr>Part 2. School synopsis (1-2 pp)</vt:lpstr>
      <vt:lpstr>Part 3. Main narrative (50-80 pp) 5-8 pp per Standard (except 4 &amp; 5)</vt:lpstr>
      <vt:lpstr>Main narrative (50-80 pp) 3-5 pp per degree program</vt:lpstr>
      <vt:lpstr>Chapter tips . . . </vt:lpstr>
      <vt:lpstr>Chapter tips . . . </vt:lpstr>
      <vt:lpstr>Part 4. Concluding chapter</vt:lpstr>
      <vt:lpstr>Part 4. Concluding chapter (4-5 pp)</vt:lpstr>
      <vt:lpstr>Required appendices</vt:lpstr>
      <vt:lpstr>Supplemental materials</vt:lpstr>
      <vt:lpstr>Self-Study Submission Deadlines</vt:lpstr>
      <vt:lpstr>Gentle Reminders</vt:lpstr>
      <vt:lpstr>Things to Consider re: AI Software or Gen AI Tools</vt:lpstr>
      <vt:lpstr>A NEW Appendix A Resource Links</vt:lpstr>
      <vt:lpstr> REQUIRED for US Title IV Participants  (whether ATS is the “gatekeeper” or another agency) </vt:lpstr>
      <vt:lpstr>Title IV School Participants</vt:lpstr>
      <vt:lpstr>PowerPoint Presentation</vt:lpstr>
      <vt:lpstr>PowerPoint Presentation</vt:lpstr>
      <vt:lpstr>PowerPoint Presentation</vt:lpstr>
      <vt:lpstr>PowerPoint Presentation</vt:lpstr>
      <vt:lpstr>PowerPoint Presentation</vt:lpstr>
      <vt:lpstr>Summative Assessment – QUIZ – T or F</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Context of Your Work October 2, 2020</dc:title>
  <dc:creator>Jim Moore</dc:creator>
  <cp:lastModifiedBy>Jim Moore</cp:lastModifiedBy>
  <cp:revision>258</cp:revision>
  <cp:lastPrinted>2023-09-13T01:15:42Z</cp:lastPrinted>
  <dcterms:created xsi:type="dcterms:W3CDTF">2022-08-08T21:02:17Z</dcterms:created>
  <dcterms:modified xsi:type="dcterms:W3CDTF">2026-09-08T16:43:51Z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0x01010033D20002D3125A4BADA35009394D485D</vt:lpwstr>
  </property>
</Properties>
</file>