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5" r:id="rId1"/>
  </p:sldMasterIdLst>
  <p:notesMasterIdLst>
    <p:notesMasterId r:id="rId10"/>
  </p:notesMasterIdLst>
  <p:handoutMasterIdLst>
    <p:handoutMasterId r:id="rId11"/>
  </p:handoutMasterIdLst>
  <p:sldIdLst>
    <p:sldId id="633" r:id="rId2"/>
    <p:sldId id="697" r:id="rId3"/>
    <p:sldId id="698" r:id="rId4"/>
    <p:sldId id="699" r:id="rId5"/>
    <p:sldId id="701" r:id="rId6"/>
    <p:sldId id="703" r:id="rId7"/>
    <p:sldId id="700" r:id="rId8"/>
    <p:sldId id="702"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F0B041-CF5C-4573-925A-14310F00E4C3}">
          <p14:sldIdLst>
            <p14:sldId id="633"/>
            <p14:sldId id="697"/>
            <p14:sldId id="698"/>
            <p14:sldId id="699"/>
            <p14:sldId id="701"/>
            <p14:sldId id="703"/>
            <p14:sldId id="700"/>
            <p14:sldId id="7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66"/>
    <a:srgbClr val="000000"/>
    <a:srgbClr val="247194"/>
    <a:srgbClr val="993366"/>
    <a:srgbClr val="1D5A75"/>
    <a:srgbClr val="AFD8EB"/>
    <a:srgbClr val="40A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80400" autoAdjust="0"/>
  </p:normalViewPr>
  <p:slideViewPr>
    <p:cSldViewPr>
      <p:cViewPr varScale="1">
        <p:scale>
          <a:sx n="50" d="100"/>
          <a:sy n="50" d="100"/>
        </p:scale>
        <p:origin x="2116" y="2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0" d="100"/>
          <a:sy n="80" d="100"/>
        </p:scale>
        <p:origin x="-376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Borrowers only</c:v>
                </c:pt>
              </c:strCache>
            </c:strRef>
          </c:tx>
          <c:spPr>
            <a:ln w="44450"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650E-466E-AE8E-BB752229D00E}"/>
                </c:ext>
              </c:extLst>
            </c:dLbl>
            <c:dLbl>
              <c:idx val="1"/>
              <c:delete val="1"/>
              <c:extLst>
                <c:ext xmlns:c15="http://schemas.microsoft.com/office/drawing/2012/chart" uri="{CE6537A1-D6FC-4f65-9D91-7224C49458BB}"/>
                <c:ext xmlns:c16="http://schemas.microsoft.com/office/drawing/2014/chart" uri="{C3380CC4-5D6E-409C-BE32-E72D297353CC}">
                  <c16:uniqueId val="{00000001-650E-466E-AE8E-BB752229D00E}"/>
                </c:ext>
              </c:extLst>
            </c:dLbl>
            <c:dLbl>
              <c:idx val="3"/>
              <c:delete val="1"/>
              <c:extLst>
                <c:ext xmlns:c15="http://schemas.microsoft.com/office/drawing/2012/chart" uri="{CE6537A1-D6FC-4f65-9D91-7224C49458BB}"/>
                <c:ext xmlns:c16="http://schemas.microsoft.com/office/drawing/2014/chart" uri="{C3380CC4-5D6E-409C-BE32-E72D297353CC}">
                  <c16:uniqueId val="{00000002-650E-466E-AE8E-BB752229D00E}"/>
                </c:ext>
              </c:extLst>
            </c:dLbl>
            <c:dLbl>
              <c:idx val="4"/>
              <c:delete val="1"/>
              <c:extLst>
                <c:ext xmlns:c15="http://schemas.microsoft.com/office/drawing/2012/chart" uri="{CE6537A1-D6FC-4f65-9D91-7224C49458BB}"/>
                <c:ext xmlns:c16="http://schemas.microsoft.com/office/drawing/2014/chart" uri="{C3380CC4-5D6E-409C-BE32-E72D297353CC}">
                  <c16:uniqueId val="{00000003-650E-466E-AE8E-BB752229D00E}"/>
                </c:ext>
              </c:extLst>
            </c:dLbl>
            <c:dLbl>
              <c:idx val="5"/>
              <c:delete val="1"/>
              <c:extLst>
                <c:ext xmlns:c15="http://schemas.microsoft.com/office/drawing/2012/chart" uri="{CE6537A1-D6FC-4f65-9D91-7224C49458BB}"/>
                <c:ext xmlns:c16="http://schemas.microsoft.com/office/drawing/2014/chart" uri="{C3380CC4-5D6E-409C-BE32-E72D297353CC}">
                  <c16:uniqueId val="{0000000B-650E-466E-AE8E-BB752229D0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2013</c:v>
                </c:pt>
                <c:pt idx="1">
                  <c:v>2014</c:v>
                </c:pt>
                <c:pt idx="2">
                  <c:v>2015</c:v>
                </c:pt>
                <c:pt idx="3">
                  <c:v>2016</c:v>
                </c:pt>
                <c:pt idx="4">
                  <c:v>2017</c:v>
                </c:pt>
                <c:pt idx="5">
                  <c:v>2018</c:v>
                </c:pt>
                <c:pt idx="6">
                  <c:v>2019</c:v>
                </c:pt>
              </c:strCache>
            </c:strRef>
          </c:cat>
          <c:val>
            <c:numRef>
              <c:f>Sheet1!$B$2:$H$2</c:f>
              <c:numCache>
                <c:formatCode>"$"#,##0_);[Red]\("$"#,##0\)</c:formatCode>
                <c:ptCount val="7"/>
                <c:pt idx="0">
                  <c:v>34985</c:v>
                </c:pt>
                <c:pt idx="1">
                  <c:v>36207</c:v>
                </c:pt>
                <c:pt idx="2">
                  <c:v>36807</c:v>
                </c:pt>
                <c:pt idx="3">
                  <c:v>35625</c:v>
                </c:pt>
                <c:pt idx="4">
                  <c:v>35664</c:v>
                </c:pt>
                <c:pt idx="5">
                  <c:v>33837</c:v>
                </c:pt>
                <c:pt idx="6">
                  <c:v>33532</c:v>
                </c:pt>
              </c:numCache>
            </c:numRef>
          </c:val>
          <c:smooth val="0"/>
          <c:extLst>
            <c:ext xmlns:c16="http://schemas.microsoft.com/office/drawing/2014/chart" uri="{C3380CC4-5D6E-409C-BE32-E72D297353CC}">
              <c16:uniqueId val="{00000004-650E-466E-AE8E-BB752229D00E}"/>
            </c:ext>
          </c:extLst>
        </c:ser>
        <c:ser>
          <c:idx val="1"/>
          <c:order val="1"/>
          <c:tx>
            <c:strRef>
              <c:f>Sheet1!$A$3</c:f>
              <c:strCache>
                <c:ptCount val="1"/>
                <c:pt idx="0">
                  <c:v>All Graduates</c:v>
                </c:pt>
              </c:strCache>
            </c:strRef>
          </c:tx>
          <c:spPr>
            <a:ln w="44450"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650E-466E-AE8E-BB752229D00E}"/>
                </c:ext>
              </c:extLst>
            </c:dLbl>
            <c:dLbl>
              <c:idx val="1"/>
              <c:delete val="1"/>
              <c:extLst>
                <c:ext xmlns:c15="http://schemas.microsoft.com/office/drawing/2012/chart" uri="{CE6537A1-D6FC-4f65-9D91-7224C49458BB}"/>
                <c:ext xmlns:c16="http://schemas.microsoft.com/office/drawing/2014/chart" uri="{C3380CC4-5D6E-409C-BE32-E72D297353CC}">
                  <c16:uniqueId val="{00000006-650E-466E-AE8E-BB752229D00E}"/>
                </c:ext>
              </c:extLst>
            </c:dLbl>
            <c:dLbl>
              <c:idx val="3"/>
              <c:delete val="1"/>
              <c:extLst>
                <c:ext xmlns:c15="http://schemas.microsoft.com/office/drawing/2012/chart" uri="{CE6537A1-D6FC-4f65-9D91-7224C49458BB}"/>
                <c:ext xmlns:c16="http://schemas.microsoft.com/office/drawing/2014/chart" uri="{C3380CC4-5D6E-409C-BE32-E72D297353CC}">
                  <c16:uniqueId val="{00000007-650E-466E-AE8E-BB752229D00E}"/>
                </c:ext>
              </c:extLst>
            </c:dLbl>
            <c:dLbl>
              <c:idx val="4"/>
              <c:delete val="1"/>
              <c:extLst>
                <c:ext xmlns:c15="http://schemas.microsoft.com/office/drawing/2012/chart" uri="{CE6537A1-D6FC-4f65-9D91-7224C49458BB}"/>
                <c:ext xmlns:c16="http://schemas.microsoft.com/office/drawing/2014/chart" uri="{C3380CC4-5D6E-409C-BE32-E72D297353CC}">
                  <c16:uniqueId val="{00000008-650E-466E-AE8E-BB752229D00E}"/>
                </c:ext>
              </c:extLst>
            </c:dLbl>
            <c:dLbl>
              <c:idx val="5"/>
              <c:delete val="1"/>
              <c:extLst>
                <c:ext xmlns:c15="http://schemas.microsoft.com/office/drawing/2012/chart" uri="{CE6537A1-D6FC-4f65-9D91-7224C49458BB}"/>
                <c:ext xmlns:c16="http://schemas.microsoft.com/office/drawing/2014/chart" uri="{C3380CC4-5D6E-409C-BE32-E72D297353CC}">
                  <c16:uniqueId val="{0000000C-650E-466E-AE8E-BB752229D0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2013</c:v>
                </c:pt>
                <c:pt idx="1">
                  <c:v>2014</c:v>
                </c:pt>
                <c:pt idx="2">
                  <c:v>2015</c:v>
                </c:pt>
                <c:pt idx="3">
                  <c:v>2016</c:v>
                </c:pt>
                <c:pt idx="4">
                  <c:v>2017</c:v>
                </c:pt>
                <c:pt idx="5">
                  <c:v>2018</c:v>
                </c:pt>
                <c:pt idx="6">
                  <c:v>2019</c:v>
                </c:pt>
              </c:strCache>
            </c:strRef>
          </c:cat>
          <c:val>
            <c:numRef>
              <c:f>Sheet1!$B$3:$H$3</c:f>
              <c:numCache>
                <c:formatCode>"$"#,##0_);[Red]\("$"#,##0\)</c:formatCode>
                <c:ptCount val="7"/>
                <c:pt idx="0">
                  <c:v>19109</c:v>
                </c:pt>
                <c:pt idx="1">
                  <c:v>19456</c:v>
                </c:pt>
                <c:pt idx="2">
                  <c:v>19714</c:v>
                </c:pt>
                <c:pt idx="3">
                  <c:v>17842</c:v>
                </c:pt>
                <c:pt idx="4">
                  <c:v>17467</c:v>
                </c:pt>
                <c:pt idx="5" formatCode="#,##0">
                  <c:v>15271</c:v>
                </c:pt>
                <c:pt idx="6">
                  <c:v>14195</c:v>
                </c:pt>
              </c:numCache>
            </c:numRef>
          </c:val>
          <c:smooth val="0"/>
          <c:extLst>
            <c:ext xmlns:c16="http://schemas.microsoft.com/office/drawing/2014/chart" uri="{C3380CC4-5D6E-409C-BE32-E72D297353CC}">
              <c16:uniqueId val="{00000009-650E-466E-AE8E-BB752229D00E}"/>
            </c:ext>
          </c:extLst>
        </c:ser>
        <c:dLbls>
          <c:dLblPos val="t"/>
          <c:showLegendKey val="0"/>
          <c:showVal val="1"/>
          <c:showCatName val="0"/>
          <c:showSerName val="0"/>
          <c:showPercent val="0"/>
          <c:showBubbleSize val="0"/>
        </c:dLbls>
        <c:smooth val="0"/>
        <c:axId val="-1435196320"/>
        <c:axId val="-1435184352"/>
      </c:lineChart>
      <c:catAx>
        <c:axId val="-143519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5184352"/>
        <c:crosses val="autoZero"/>
        <c:auto val="1"/>
        <c:lblAlgn val="ctr"/>
        <c:lblOffset val="100"/>
        <c:noMultiLvlLbl val="0"/>
      </c:catAx>
      <c:valAx>
        <c:axId val="-1435184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5196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solidFill>
        <a:schemeClr val="accent3">
          <a:lumMod val="50000"/>
        </a:schemeClr>
      </a:solidFill>
    </a:ln>
    <a:effectLst/>
  </c:spPr>
  <c:txPr>
    <a:bodyPr/>
    <a:lstStyle/>
    <a:p>
      <a:pPr>
        <a:defRPr sz="18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None</c:v>
                </c:pt>
              </c:strCache>
            </c:strRef>
          </c:tx>
          <c:spPr>
            <a:ln w="28575" cap="rnd">
              <a:solidFill>
                <a:schemeClr val="accent1"/>
              </a:solidFill>
              <a:round/>
            </a:ln>
            <a:effectLst/>
          </c:spPr>
          <c:marker>
            <c:symbol val="none"/>
          </c:marker>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0.00%</c:formatCode>
                <c:ptCount val="14"/>
                <c:pt idx="0">
                  <c:v>0.46074420416910189</c:v>
                </c:pt>
                <c:pt idx="1">
                  <c:v>0.42582197273456296</c:v>
                </c:pt>
                <c:pt idx="2">
                  <c:v>0.46009562339095256</c:v>
                </c:pt>
                <c:pt idx="3">
                  <c:v>0.43253202316195821</c:v>
                </c:pt>
                <c:pt idx="4">
                  <c:v>0.46199900216198236</c:v>
                </c:pt>
                <c:pt idx="5">
                  <c:v>0.45971563981042651</c:v>
                </c:pt>
                <c:pt idx="6">
                  <c:v>0.45495635910224441</c:v>
                </c:pt>
                <c:pt idx="7">
                  <c:v>0.45165876777251185</c:v>
                </c:pt>
                <c:pt idx="8">
                  <c:v>0.4606686332350049</c:v>
                </c:pt>
                <c:pt idx="9">
                  <c:v>0.46321309391387255</c:v>
                </c:pt>
                <c:pt idx="10">
                  <c:v>0.49761080902949417</c:v>
                </c:pt>
                <c:pt idx="11">
                  <c:v>0.50718541885734314</c:v>
                </c:pt>
                <c:pt idx="12" formatCode="0%">
                  <c:v>0.55000000000000004</c:v>
                </c:pt>
                <c:pt idx="13" formatCode="0%">
                  <c:v>0.57999999999999996</c:v>
                </c:pt>
              </c:numCache>
            </c:numRef>
          </c:val>
          <c:smooth val="0"/>
          <c:extLst>
            <c:ext xmlns:c16="http://schemas.microsoft.com/office/drawing/2014/chart" uri="{C3380CC4-5D6E-409C-BE32-E72D297353CC}">
              <c16:uniqueId val="{00000000-E6E1-424F-B1AD-B1EEEB358EE3}"/>
            </c:ext>
          </c:extLst>
        </c:ser>
        <c:ser>
          <c:idx val="1"/>
          <c:order val="1"/>
          <c:tx>
            <c:strRef>
              <c:f>Sheet1!$C$1</c:f>
              <c:strCache>
                <c:ptCount val="1"/>
                <c:pt idx="0">
                  <c:v>Less than $20K</c:v>
                </c:pt>
              </c:strCache>
            </c:strRef>
          </c:tx>
          <c:spPr>
            <a:ln w="28575" cap="rnd">
              <a:solidFill>
                <a:schemeClr val="accent3"/>
              </a:solidFill>
              <a:round/>
            </a:ln>
            <a:effectLst/>
          </c:spPr>
          <c:marker>
            <c:symbol val="none"/>
          </c:marker>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0.00%</c:formatCode>
                <c:ptCount val="14"/>
                <c:pt idx="0">
                  <c:v>0.24391194233391778</c:v>
                </c:pt>
                <c:pt idx="1">
                  <c:v>0.231355252606255</c:v>
                </c:pt>
                <c:pt idx="2">
                  <c:v>0.19326958440603162</c:v>
                </c:pt>
                <c:pt idx="3">
                  <c:v>0.20354448148798035</c:v>
                </c:pt>
                <c:pt idx="4">
                  <c:v>0.19574255779145186</c:v>
                </c:pt>
                <c:pt idx="5">
                  <c:v>0.1807063140192631</c:v>
                </c:pt>
                <c:pt idx="6">
                  <c:v>0.17051122194513715</c:v>
                </c:pt>
                <c:pt idx="7">
                  <c:v>0.17156398104265402</c:v>
                </c:pt>
                <c:pt idx="8">
                  <c:v>0.16027531956735497</c:v>
                </c:pt>
                <c:pt idx="9">
                  <c:v>0.15286826632766565</c:v>
                </c:pt>
                <c:pt idx="10">
                  <c:v>0.15142527599275005</c:v>
                </c:pt>
                <c:pt idx="11">
                  <c:v>0.14984227129337541</c:v>
                </c:pt>
                <c:pt idx="12" formatCode="0%">
                  <c:v>0.15</c:v>
                </c:pt>
                <c:pt idx="13" formatCode="0%">
                  <c:v>0.14000000000000001</c:v>
                </c:pt>
              </c:numCache>
            </c:numRef>
          </c:val>
          <c:smooth val="0"/>
          <c:extLst>
            <c:ext xmlns:c16="http://schemas.microsoft.com/office/drawing/2014/chart" uri="{C3380CC4-5D6E-409C-BE32-E72D297353CC}">
              <c16:uniqueId val="{00000001-E6E1-424F-B1AD-B1EEEB358EE3}"/>
            </c:ext>
          </c:extLst>
        </c:ser>
        <c:ser>
          <c:idx val="2"/>
          <c:order val="2"/>
          <c:tx>
            <c:strRef>
              <c:f>Sheet1!$D$1</c:f>
              <c:strCache>
                <c:ptCount val="1"/>
                <c:pt idx="0">
                  <c:v>$20K to $39.9K</c:v>
                </c:pt>
              </c:strCache>
            </c:strRef>
          </c:tx>
          <c:spPr>
            <a:ln w="28575" cap="rnd">
              <a:solidFill>
                <a:schemeClr val="accent5"/>
              </a:solidFill>
              <a:round/>
            </a:ln>
            <a:effectLst/>
          </c:spPr>
          <c:marker>
            <c:symbol val="none"/>
          </c:marker>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Sheet1!$D$2:$D$15</c:f>
              <c:numCache>
                <c:formatCode>0.00%</c:formatCode>
                <c:ptCount val="14"/>
                <c:pt idx="0">
                  <c:v>0.17436197155659458</c:v>
                </c:pt>
                <c:pt idx="1">
                  <c:v>0.20248596631916599</c:v>
                </c:pt>
                <c:pt idx="2">
                  <c:v>0.18922397940419272</c:v>
                </c:pt>
                <c:pt idx="3">
                  <c:v>0.20126337954027021</c:v>
                </c:pt>
                <c:pt idx="4">
                  <c:v>0.18160651920838183</c:v>
                </c:pt>
                <c:pt idx="5">
                  <c:v>0.1799419049075065</c:v>
                </c:pt>
                <c:pt idx="6">
                  <c:v>0.16895261845386533</c:v>
                </c:pt>
                <c:pt idx="7">
                  <c:v>0.15055292259083727</c:v>
                </c:pt>
                <c:pt idx="8">
                  <c:v>0.14011799410029499</c:v>
                </c:pt>
                <c:pt idx="9">
                  <c:v>0.1404735420308279</c:v>
                </c:pt>
                <c:pt idx="10">
                  <c:v>0.13461855330367442</c:v>
                </c:pt>
                <c:pt idx="11">
                  <c:v>0.13371889239397125</c:v>
                </c:pt>
                <c:pt idx="12">
                  <c:v>0.12</c:v>
                </c:pt>
                <c:pt idx="13">
                  <c:v>0.12</c:v>
                </c:pt>
              </c:numCache>
            </c:numRef>
          </c:val>
          <c:smooth val="0"/>
          <c:extLst>
            <c:ext xmlns:c16="http://schemas.microsoft.com/office/drawing/2014/chart" uri="{C3380CC4-5D6E-409C-BE32-E72D297353CC}">
              <c16:uniqueId val="{00000002-E6E1-424F-B1AD-B1EEEB358EE3}"/>
            </c:ext>
          </c:extLst>
        </c:ser>
        <c:ser>
          <c:idx val="3"/>
          <c:order val="3"/>
          <c:tx>
            <c:strRef>
              <c:f>Sheet1!$E$1</c:f>
              <c:strCache>
                <c:ptCount val="1"/>
                <c:pt idx="0">
                  <c:v>More than $40K</c:v>
                </c:pt>
              </c:strCache>
            </c:strRef>
          </c:tx>
          <c:spPr>
            <a:ln w="28575" cap="rnd">
              <a:solidFill>
                <a:schemeClr val="accent1">
                  <a:lumMod val="60000"/>
                </a:schemeClr>
              </a:solidFill>
              <a:round/>
            </a:ln>
            <a:effectLst/>
          </c:spPr>
          <c:marker>
            <c:symbol val="none"/>
          </c:marker>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Sheet1!$E$2:$E$15</c:f>
              <c:numCache>
                <c:formatCode>0.00%</c:formatCode>
                <c:ptCount val="14"/>
                <c:pt idx="0">
                  <c:v>0.11747516072472239</c:v>
                </c:pt>
                <c:pt idx="1">
                  <c:v>0.13632718524458701</c:v>
                </c:pt>
                <c:pt idx="2">
                  <c:v>0.1526296432511953</c:v>
                </c:pt>
                <c:pt idx="3">
                  <c:v>0.15915072819792947</c:v>
                </c:pt>
                <c:pt idx="4">
                  <c:v>0.15266921669715616</c:v>
                </c:pt>
                <c:pt idx="5">
                  <c:v>0.17459104112521021</c:v>
                </c:pt>
                <c:pt idx="6">
                  <c:v>0.20105985037406485</c:v>
                </c:pt>
                <c:pt idx="7">
                  <c:v>0.22148499210110584</c:v>
                </c:pt>
                <c:pt idx="8">
                  <c:v>0.23467715503113734</c:v>
                </c:pt>
                <c:pt idx="9">
                  <c:v>0.24090259017956459</c:v>
                </c:pt>
                <c:pt idx="10">
                  <c:v>0.21321469764376338</c:v>
                </c:pt>
                <c:pt idx="11">
                  <c:v>0.20329477742726954</c:v>
                </c:pt>
                <c:pt idx="12">
                  <c:v>0.17</c:v>
                </c:pt>
                <c:pt idx="13">
                  <c:v>0.16</c:v>
                </c:pt>
              </c:numCache>
            </c:numRef>
          </c:val>
          <c:smooth val="0"/>
          <c:extLst>
            <c:ext xmlns:c16="http://schemas.microsoft.com/office/drawing/2014/chart" uri="{C3380CC4-5D6E-409C-BE32-E72D297353CC}">
              <c16:uniqueId val="{00000003-E6E1-424F-B1AD-B1EEEB358EE3}"/>
            </c:ext>
          </c:extLst>
        </c:ser>
        <c:dLbls>
          <c:showLegendKey val="0"/>
          <c:showVal val="0"/>
          <c:showCatName val="0"/>
          <c:showSerName val="0"/>
          <c:showPercent val="0"/>
          <c:showBubbleSize val="0"/>
        </c:dLbls>
        <c:smooth val="0"/>
        <c:axId val="1863335616"/>
        <c:axId val="1986651952"/>
      </c:lineChart>
      <c:catAx>
        <c:axId val="186333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86651952"/>
        <c:crosses val="autoZero"/>
        <c:auto val="1"/>
        <c:lblAlgn val="ctr"/>
        <c:lblOffset val="100"/>
        <c:noMultiLvlLbl val="0"/>
      </c:catAx>
      <c:valAx>
        <c:axId val="198665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3335616"/>
        <c:crosses val="autoZero"/>
        <c:crossBetween val="between"/>
      </c:valAx>
      <c:spPr>
        <a:noFill/>
        <a:ln>
          <a:noFill/>
        </a:ln>
        <a:effectLst/>
      </c:spPr>
    </c:plotArea>
    <c:legend>
      <c:legendPos val="r"/>
      <c:layout>
        <c:manualLayout>
          <c:xMode val="edge"/>
          <c:yMode val="edge"/>
          <c:x val="0.82047315031566992"/>
          <c:y val="0.1647004184523824"/>
          <c:w val="0.17051788464458473"/>
          <c:h val="0.677471733639890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solidFill>
        <a:schemeClr val="accent3">
          <a:lumMod val="50000"/>
        </a:schemeClr>
      </a:solid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Sheet1!$E$1</c:f>
              <c:strCache>
                <c:ptCount val="1"/>
                <c:pt idx="0">
                  <c:v>MDiv</c:v>
                </c:pt>
              </c:strCache>
            </c:strRef>
          </c:tx>
          <c:spPr>
            <a:solidFill>
              <a:schemeClr val="accent1"/>
            </a:solidFill>
            <a:ln>
              <a:noFill/>
            </a:ln>
            <a:effectLst/>
          </c:spPr>
          <c:invertIfNegative val="0"/>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Sheet1!$E$2:$E$8</c:f>
              <c:numCache>
                <c:formatCode>0%</c:formatCode>
                <c:ptCount val="7"/>
                <c:pt idx="0">
                  <c:v>0.63</c:v>
                </c:pt>
                <c:pt idx="1">
                  <c:v>0.61</c:v>
                </c:pt>
                <c:pt idx="2">
                  <c:v>0.61</c:v>
                </c:pt>
                <c:pt idx="3">
                  <c:v>0.56000000000000005</c:v>
                </c:pt>
                <c:pt idx="4">
                  <c:v>0.54</c:v>
                </c:pt>
                <c:pt idx="5">
                  <c:v>0.52</c:v>
                </c:pt>
                <c:pt idx="6">
                  <c:v>0.48</c:v>
                </c:pt>
              </c:numCache>
            </c:numRef>
          </c:val>
          <c:extLst>
            <c:ext xmlns:c16="http://schemas.microsoft.com/office/drawing/2014/chart" uri="{C3380CC4-5D6E-409C-BE32-E72D297353CC}">
              <c16:uniqueId val="{00000000-29AD-4319-92F6-216F55347997}"/>
            </c:ext>
          </c:extLst>
        </c:ser>
        <c:ser>
          <c:idx val="4"/>
          <c:order val="4"/>
          <c:tx>
            <c:strRef>
              <c:f>Sheet1!$F$1</c:f>
              <c:strCache>
                <c:ptCount val="1"/>
                <c:pt idx="0">
                  <c:v>MA Professional</c:v>
                </c:pt>
              </c:strCache>
            </c:strRef>
          </c:tx>
          <c:spPr>
            <a:solidFill>
              <a:schemeClr val="accent3"/>
            </a:solidFill>
            <a:ln>
              <a:noFill/>
            </a:ln>
            <a:effectLst/>
          </c:spPr>
          <c:invertIfNegative val="0"/>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Sheet1!$F$2:$F$8</c:f>
              <c:numCache>
                <c:formatCode>0%</c:formatCode>
                <c:ptCount val="7"/>
                <c:pt idx="0">
                  <c:v>0.52</c:v>
                </c:pt>
                <c:pt idx="1">
                  <c:v>0.55000000000000004</c:v>
                </c:pt>
                <c:pt idx="2">
                  <c:v>0.54</c:v>
                </c:pt>
                <c:pt idx="3">
                  <c:v>0.49</c:v>
                </c:pt>
                <c:pt idx="4">
                  <c:v>0.49</c:v>
                </c:pt>
                <c:pt idx="5">
                  <c:v>0.46</c:v>
                </c:pt>
                <c:pt idx="6">
                  <c:v>0.43</c:v>
                </c:pt>
              </c:numCache>
            </c:numRef>
          </c:val>
          <c:extLst>
            <c:ext xmlns:c16="http://schemas.microsoft.com/office/drawing/2014/chart" uri="{C3380CC4-5D6E-409C-BE32-E72D297353CC}">
              <c16:uniqueId val="{00000001-29AD-4319-92F6-216F55347997}"/>
            </c:ext>
          </c:extLst>
        </c:ser>
        <c:ser>
          <c:idx val="5"/>
          <c:order val="5"/>
          <c:tx>
            <c:strRef>
              <c:f>Sheet1!$G$1</c:f>
              <c:strCache>
                <c:ptCount val="1"/>
                <c:pt idx="0">
                  <c:v>MA Academic</c:v>
                </c:pt>
              </c:strCache>
            </c:strRef>
          </c:tx>
          <c:spPr>
            <a:solidFill>
              <a:schemeClr val="accent5"/>
            </a:solidFill>
            <a:ln>
              <a:noFill/>
            </a:ln>
            <a:effectLst/>
          </c:spPr>
          <c:invertIfNegative val="0"/>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Sheet1!$G$2:$G$8</c:f>
              <c:numCache>
                <c:formatCode>0%</c:formatCode>
                <c:ptCount val="7"/>
                <c:pt idx="0">
                  <c:v>0.5</c:v>
                </c:pt>
                <c:pt idx="1">
                  <c:v>0.47</c:v>
                </c:pt>
                <c:pt idx="2">
                  <c:v>0.49</c:v>
                </c:pt>
                <c:pt idx="3">
                  <c:v>0.47</c:v>
                </c:pt>
                <c:pt idx="4">
                  <c:v>0.45</c:v>
                </c:pt>
                <c:pt idx="5">
                  <c:v>0.38</c:v>
                </c:pt>
                <c:pt idx="6">
                  <c:v>0.38</c:v>
                </c:pt>
              </c:numCache>
            </c:numRef>
          </c:val>
          <c:extLst>
            <c:ext xmlns:c16="http://schemas.microsoft.com/office/drawing/2014/chart" uri="{C3380CC4-5D6E-409C-BE32-E72D297353CC}">
              <c16:uniqueId val="{00000002-29AD-4319-92F6-216F55347997}"/>
            </c:ext>
          </c:extLst>
        </c:ser>
        <c:dLbls>
          <c:showLegendKey val="0"/>
          <c:showVal val="0"/>
          <c:showCatName val="0"/>
          <c:showSerName val="0"/>
          <c:showPercent val="0"/>
          <c:showBubbleSize val="0"/>
        </c:dLbls>
        <c:gapWidth val="150"/>
        <c:axId val="-1435187072"/>
        <c:axId val="-1435191424"/>
      </c:barChart>
      <c:lineChart>
        <c:grouping val="standard"/>
        <c:varyColors val="0"/>
        <c:ser>
          <c:idx val="0"/>
          <c:order val="0"/>
          <c:tx>
            <c:strRef>
              <c:f>Sheet1!$B$1</c:f>
              <c:strCache>
                <c:ptCount val="1"/>
                <c:pt idx="0">
                  <c:v>$ MDiv</c:v>
                </c:pt>
              </c:strCache>
            </c:strRef>
          </c:tx>
          <c:spPr>
            <a:ln w="28575" cap="rnd">
              <a:solidFill>
                <a:schemeClr val="accent1"/>
              </a:solidFill>
              <a:round/>
            </a:ln>
            <a:effectLst/>
          </c:spPr>
          <c:marker>
            <c:symbol val="none"/>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0">
                  <c:v>38293</c:v>
                </c:pt>
                <c:pt idx="1">
                  <c:v>39358</c:v>
                </c:pt>
                <c:pt idx="2">
                  <c:v>39866</c:v>
                </c:pt>
                <c:pt idx="3">
                  <c:v>38823</c:v>
                </c:pt>
                <c:pt idx="4">
                  <c:v>38788</c:v>
                </c:pt>
                <c:pt idx="5">
                  <c:v>37898</c:v>
                </c:pt>
                <c:pt idx="6">
                  <c:v>35610</c:v>
                </c:pt>
              </c:numCache>
            </c:numRef>
          </c:val>
          <c:smooth val="0"/>
          <c:extLst>
            <c:ext xmlns:c16="http://schemas.microsoft.com/office/drawing/2014/chart" uri="{C3380CC4-5D6E-409C-BE32-E72D297353CC}">
              <c16:uniqueId val="{00000003-29AD-4319-92F6-216F55347997}"/>
            </c:ext>
          </c:extLst>
        </c:ser>
        <c:ser>
          <c:idx val="1"/>
          <c:order val="1"/>
          <c:tx>
            <c:strRef>
              <c:f>Sheet1!$C$1</c:f>
              <c:strCache>
                <c:ptCount val="1"/>
                <c:pt idx="0">
                  <c:v>$ MA Professional</c:v>
                </c:pt>
              </c:strCache>
            </c:strRef>
          </c:tx>
          <c:spPr>
            <a:ln w="28575" cap="rnd">
              <a:solidFill>
                <a:schemeClr val="accent3"/>
              </a:solidFill>
              <a:round/>
            </a:ln>
            <a:effectLst/>
          </c:spPr>
          <c:marker>
            <c:symbol val="none"/>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Sheet1!$C$2:$C$8</c:f>
              <c:numCache>
                <c:formatCode>General</c:formatCode>
                <c:ptCount val="7"/>
                <c:pt idx="0">
                  <c:v>30381</c:v>
                </c:pt>
                <c:pt idx="1">
                  <c:v>32638</c:v>
                </c:pt>
                <c:pt idx="2">
                  <c:v>32749</c:v>
                </c:pt>
                <c:pt idx="3">
                  <c:v>32555</c:v>
                </c:pt>
                <c:pt idx="4">
                  <c:v>30768</c:v>
                </c:pt>
                <c:pt idx="5">
                  <c:v>28374</c:v>
                </c:pt>
                <c:pt idx="6">
                  <c:v>32278</c:v>
                </c:pt>
              </c:numCache>
            </c:numRef>
          </c:val>
          <c:smooth val="0"/>
          <c:extLst>
            <c:ext xmlns:c16="http://schemas.microsoft.com/office/drawing/2014/chart" uri="{C3380CC4-5D6E-409C-BE32-E72D297353CC}">
              <c16:uniqueId val="{00000004-29AD-4319-92F6-216F55347997}"/>
            </c:ext>
          </c:extLst>
        </c:ser>
        <c:ser>
          <c:idx val="2"/>
          <c:order val="2"/>
          <c:tx>
            <c:strRef>
              <c:f>Sheet1!$D$1</c:f>
              <c:strCache>
                <c:ptCount val="1"/>
                <c:pt idx="0">
                  <c:v>$ MA Academic</c:v>
                </c:pt>
              </c:strCache>
            </c:strRef>
          </c:tx>
          <c:spPr>
            <a:ln w="28575" cap="rnd">
              <a:solidFill>
                <a:schemeClr val="accent5"/>
              </a:solidFill>
              <a:round/>
            </a:ln>
            <a:effectLst/>
          </c:spPr>
          <c:marker>
            <c:symbol val="none"/>
          </c:marker>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Sheet1!$D$2:$D$8</c:f>
              <c:numCache>
                <c:formatCode>General</c:formatCode>
                <c:ptCount val="7"/>
                <c:pt idx="0">
                  <c:v>31504</c:v>
                </c:pt>
                <c:pt idx="1">
                  <c:v>31562</c:v>
                </c:pt>
                <c:pt idx="2">
                  <c:v>32671</c:v>
                </c:pt>
                <c:pt idx="3">
                  <c:v>31699</c:v>
                </c:pt>
                <c:pt idx="4">
                  <c:v>32099</c:v>
                </c:pt>
                <c:pt idx="5">
                  <c:v>29078</c:v>
                </c:pt>
                <c:pt idx="6">
                  <c:v>30681</c:v>
                </c:pt>
              </c:numCache>
            </c:numRef>
          </c:val>
          <c:smooth val="0"/>
          <c:extLst>
            <c:ext xmlns:c16="http://schemas.microsoft.com/office/drawing/2014/chart" uri="{C3380CC4-5D6E-409C-BE32-E72D297353CC}">
              <c16:uniqueId val="{00000005-29AD-4319-92F6-216F55347997}"/>
            </c:ext>
          </c:extLst>
        </c:ser>
        <c:dLbls>
          <c:showLegendKey val="0"/>
          <c:showVal val="0"/>
          <c:showCatName val="0"/>
          <c:showSerName val="0"/>
          <c:showPercent val="0"/>
          <c:showBubbleSize val="0"/>
        </c:dLbls>
        <c:marker val="1"/>
        <c:smooth val="0"/>
        <c:axId val="-1435183808"/>
        <c:axId val="-1435183264"/>
      </c:lineChart>
      <c:catAx>
        <c:axId val="-143518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5183264"/>
        <c:crosses val="autoZero"/>
        <c:auto val="1"/>
        <c:lblAlgn val="ctr"/>
        <c:lblOffset val="100"/>
        <c:noMultiLvlLbl val="0"/>
      </c:catAx>
      <c:valAx>
        <c:axId val="-143518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Average Debt Incurred by Borrowers</a:t>
                </a:r>
              </a:p>
            </c:rich>
          </c:tx>
          <c:layout>
            <c:manualLayout>
              <c:xMode val="edge"/>
              <c:yMode val="edge"/>
              <c:x val="4.6296296296296294E-3"/>
              <c:y val="8.9495439119772521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5183808"/>
        <c:crosses val="autoZero"/>
        <c:crossBetween val="between"/>
      </c:valAx>
      <c:valAx>
        <c:axId val="-1435191424"/>
        <c:scaling>
          <c:orientation val="minMax"/>
          <c:max val="1"/>
        </c:scaling>
        <c:delete val="0"/>
        <c:axPos val="r"/>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a:t>% of Borrowers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5187072"/>
        <c:crosses val="max"/>
        <c:crossBetween val="between"/>
      </c:valAx>
      <c:catAx>
        <c:axId val="-1435187072"/>
        <c:scaling>
          <c:orientation val="minMax"/>
        </c:scaling>
        <c:delete val="1"/>
        <c:axPos val="b"/>
        <c:numFmt formatCode="General" sourceLinked="1"/>
        <c:majorTickMark val="out"/>
        <c:minorTickMark val="none"/>
        <c:tickLblPos val="nextTo"/>
        <c:crossAx val="-1435191424"/>
        <c:crosses val="autoZero"/>
        <c:auto val="1"/>
        <c:lblAlgn val="ctr"/>
        <c:lblOffset val="100"/>
        <c:noMultiLvlLbl val="0"/>
      </c:catAx>
      <c:spPr>
        <a:noFill/>
        <a:ln>
          <a:noFill/>
        </a:ln>
        <a:effectLst/>
      </c:spPr>
    </c:plotArea>
    <c:legend>
      <c:legendPos val="b"/>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sz="18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None</c:v>
                </c:pt>
              </c:strCache>
            </c:strRef>
          </c:tx>
          <c:spPr>
            <a:solidFill>
              <a:schemeClr val="accent1"/>
            </a:solidFill>
            <a:ln>
              <a:noFill/>
            </a:ln>
            <a:effectLst/>
          </c:spPr>
          <c:invertIfNegative val="0"/>
          <c:cat>
            <c:strRef>
              <c:f>Sheet1!$A$2:$A$7</c:f>
              <c:strCache>
                <c:ptCount val="6"/>
                <c:pt idx="0">
                  <c:v>Asian or Pacific Islander</c:v>
                </c:pt>
                <c:pt idx="1">
                  <c:v>Black/Non-Hispanic</c:v>
                </c:pt>
                <c:pt idx="2">
                  <c:v>Hispanic/Latino(a)</c:v>
                </c:pt>
                <c:pt idx="3">
                  <c:v>Multiracial</c:v>
                </c:pt>
                <c:pt idx="4">
                  <c:v>Native North American/
First Nation</c:v>
                </c:pt>
                <c:pt idx="5">
                  <c:v>White Non-Hispanic</c:v>
                </c:pt>
              </c:strCache>
            </c:strRef>
          </c:cat>
          <c:val>
            <c:numRef>
              <c:f>Sheet1!$B$2:$B$7</c:f>
              <c:numCache>
                <c:formatCode>General</c:formatCode>
                <c:ptCount val="6"/>
                <c:pt idx="0">
                  <c:v>327</c:v>
                </c:pt>
                <c:pt idx="1">
                  <c:v>157</c:v>
                </c:pt>
                <c:pt idx="2">
                  <c:v>106</c:v>
                </c:pt>
                <c:pt idx="3">
                  <c:v>45</c:v>
                </c:pt>
                <c:pt idx="4">
                  <c:v>12</c:v>
                </c:pt>
                <c:pt idx="5">
                  <c:v>1729</c:v>
                </c:pt>
              </c:numCache>
            </c:numRef>
          </c:val>
          <c:extLst>
            <c:ext xmlns:c16="http://schemas.microsoft.com/office/drawing/2014/chart" uri="{C3380CC4-5D6E-409C-BE32-E72D297353CC}">
              <c16:uniqueId val="{00000000-A7BA-4EBA-94FB-DC09EF49D807}"/>
            </c:ext>
          </c:extLst>
        </c:ser>
        <c:ser>
          <c:idx val="1"/>
          <c:order val="1"/>
          <c:tx>
            <c:strRef>
              <c:f>Sheet1!$C$1</c:f>
              <c:strCache>
                <c:ptCount val="1"/>
                <c:pt idx="0">
                  <c:v>&lt;$20K</c:v>
                </c:pt>
              </c:strCache>
            </c:strRef>
          </c:tx>
          <c:spPr>
            <a:solidFill>
              <a:schemeClr val="accent3"/>
            </a:solidFill>
            <a:ln>
              <a:noFill/>
            </a:ln>
            <a:effectLst/>
          </c:spPr>
          <c:invertIfNegative val="0"/>
          <c:cat>
            <c:strRef>
              <c:f>Sheet1!$A$2:$A$7</c:f>
              <c:strCache>
                <c:ptCount val="6"/>
                <c:pt idx="0">
                  <c:v>Asian or Pacific Islander</c:v>
                </c:pt>
                <c:pt idx="1">
                  <c:v>Black/Non-Hispanic</c:v>
                </c:pt>
                <c:pt idx="2">
                  <c:v>Hispanic/Latino(a)</c:v>
                </c:pt>
                <c:pt idx="3">
                  <c:v>Multiracial</c:v>
                </c:pt>
                <c:pt idx="4">
                  <c:v>Native North American/
First Nation</c:v>
                </c:pt>
                <c:pt idx="5">
                  <c:v>White Non-Hispanic</c:v>
                </c:pt>
              </c:strCache>
            </c:strRef>
          </c:cat>
          <c:val>
            <c:numRef>
              <c:f>Sheet1!$C$2:$C$7</c:f>
              <c:numCache>
                <c:formatCode>General</c:formatCode>
                <c:ptCount val="6"/>
                <c:pt idx="0">
                  <c:v>47</c:v>
                </c:pt>
                <c:pt idx="1">
                  <c:v>64</c:v>
                </c:pt>
                <c:pt idx="2">
                  <c:v>40</c:v>
                </c:pt>
                <c:pt idx="3">
                  <c:v>21</c:v>
                </c:pt>
                <c:pt idx="4">
                  <c:v>3</c:v>
                </c:pt>
                <c:pt idx="5">
                  <c:v>420</c:v>
                </c:pt>
              </c:numCache>
            </c:numRef>
          </c:val>
          <c:extLst>
            <c:ext xmlns:c16="http://schemas.microsoft.com/office/drawing/2014/chart" uri="{C3380CC4-5D6E-409C-BE32-E72D297353CC}">
              <c16:uniqueId val="{00000001-A7BA-4EBA-94FB-DC09EF49D807}"/>
            </c:ext>
          </c:extLst>
        </c:ser>
        <c:ser>
          <c:idx val="2"/>
          <c:order val="2"/>
          <c:tx>
            <c:strRef>
              <c:f>Sheet1!$D$1</c:f>
              <c:strCache>
                <c:ptCount val="1"/>
                <c:pt idx="0">
                  <c:v>$20K to $39.9K</c:v>
                </c:pt>
              </c:strCache>
            </c:strRef>
          </c:tx>
          <c:spPr>
            <a:solidFill>
              <a:schemeClr val="accent5"/>
            </a:solidFill>
            <a:ln>
              <a:noFill/>
            </a:ln>
            <a:effectLst/>
          </c:spPr>
          <c:invertIfNegative val="0"/>
          <c:cat>
            <c:strRef>
              <c:f>Sheet1!$A$2:$A$7</c:f>
              <c:strCache>
                <c:ptCount val="6"/>
                <c:pt idx="0">
                  <c:v>Asian or Pacific Islander</c:v>
                </c:pt>
                <c:pt idx="1">
                  <c:v>Black/Non-Hispanic</c:v>
                </c:pt>
                <c:pt idx="2">
                  <c:v>Hispanic/Latino(a)</c:v>
                </c:pt>
                <c:pt idx="3">
                  <c:v>Multiracial</c:v>
                </c:pt>
                <c:pt idx="4">
                  <c:v>Native North American/
First Nation</c:v>
                </c:pt>
                <c:pt idx="5">
                  <c:v>White Non-Hispanic</c:v>
                </c:pt>
              </c:strCache>
            </c:strRef>
          </c:cat>
          <c:val>
            <c:numRef>
              <c:f>Sheet1!$D$2:$D$7</c:f>
              <c:numCache>
                <c:formatCode>General</c:formatCode>
                <c:ptCount val="6"/>
                <c:pt idx="0">
                  <c:v>40</c:v>
                </c:pt>
                <c:pt idx="1">
                  <c:v>97</c:v>
                </c:pt>
                <c:pt idx="2">
                  <c:v>25</c:v>
                </c:pt>
                <c:pt idx="3">
                  <c:v>18</c:v>
                </c:pt>
                <c:pt idx="4">
                  <c:v>1</c:v>
                </c:pt>
                <c:pt idx="5">
                  <c:v>339</c:v>
                </c:pt>
              </c:numCache>
            </c:numRef>
          </c:val>
          <c:extLst>
            <c:ext xmlns:c16="http://schemas.microsoft.com/office/drawing/2014/chart" uri="{C3380CC4-5D6E-409C-BE32-E72D297353CC}">
              <c16:uniqueId val="{00000002-A7BA-4EBA-94FB-DC09EF49D807}"/>
            </c:ext>
          </c:extLst>
        </c:ser>
        <c:ser>
          <c:idx val="3"/>
          <c:order val="3"/>
          <c:tx>
            <c:strRef>
              <c:f>Sheet1!$E$1</c:f>
              <c:strCache>
                <c:ptCount val="1"/>
                <c:pt idx="0">
                  <c:v>$40K to $59.9K</c:v>
                </c:pt>
              </c:strCache>
            </c:strRef>
          </c:tx>
          <c:spPr>
            <a:solidFill>
              <a:schemeClr val="accent1">
                <a:lumMod val="60000"/>
              </a:schemeClr>
            </a:solidFill>
            <a:ln>
              <a:noFill/>
            </a:ln>
            <a:effectLst/>
          </c:spPr>
          <c:invertIfNegative val="0"/>
          <c:cat>
            <c:strRef>
              <c:f>Sheet1!$A$2:$A$7</c:f>
              <c:strCache>
                <c:ptCount val="6"/>
                <c:pt idx="0">
                  <c:v>Asian or Pacific Islander</c:v>
                </c:pt>
                <c:pt idx="1">
                  <c:v>Black/Non-Hispanic</c:v>
                </c:pt>
                <c:pt idx="2">
                  <c:v>Hispanic/Latino(a)</c:v>
                </c:pt>
                <c:pt idx="3">
                  <c:v>Multiracial</c:v>
                </c:pt>
                <c:pt idx="4">
                  <c:v>Native North American/
First Nation</c:v>
                </c:pt>
                <c:pt idx="5">
                  <c:v>White Non-Hispanic</c:v>
                </c:pt>
              </c:strCache>
            </c:strRef>
          </c:cat>
          <c:val>
            <c:numRef>
              <c:f>Sheet1!$E$2:$E$7</c:f>
              <c:numCache>
                <c:formatCode>General</c:formatCode>
                <c:ptCount val="6"/>
                <c:pt idx="0">
                  <c:v>13</c:v>
                </c:pt>
                <c:pt idx="1">
                  <c:v>89</c:v>
                </c:pt>
                <c:pt idx="2">
                  <c:v>21</c:v>
                </c:pt>
                <c:pt idx="3">
                  <c:v>8</c:v>
                </c:pt>
                <c:pt idx="4">
                  <c:v>3</c:v>
                </c:pt>
                <c:pt idx="5">
                  <c:v>184</c:v>
                </c:pt>
              </c:numCache>
            </c:numRef>
          </c:val>
          <c:extLst>
            <c:ext xmlns:c16="http://schemas.microsoft.com/office/drawing/2014/chart" uri="{C3380CC4-5D6E-409C-BE32-E72D297353CC}">
              <c16:uniqueId val="{00000003-A7BA-4EBA-94FB-DC09EF49D807}"/>
            </c:ext>
          </c:extLst>
        </c:ser>
        <c:ser>
          <c:idx val="4"/>
          <c:order val="4"/>
          <c:tx>
            <c:strRef>
              <c:f>Sheet1!$F$1</c:f>
              <c:strCache>
                <c:ptCount val="1"/>
                <c:pt idx="0">
                  <c:v>&gt;$60K</c:v>
                </c:pt>
              </c:strCache>
            </c:strRef>
          </c:tx>
          <c:spPr>
            <a:solidFill>
              <a:schemeClr val="accent3">
                <a:lumMod val="60000"/>
              </a:schemeClr>
            </a:solidFill>
            <a:ln>
              <a:noFill/>
            </a:ln>
            <a:effectLst/>
          </c:spPr>
          <c:invertIfNegative val="0"/>
          <c:cat>
            <c:strRef>
              <c:f>Sheet1!$A$2:$A$7</c:f>
              <c:strCache>
                <c:ptCount val="6"/>
                <c:pt idx="0">
                  <c:v>Asian or Pacific Islander</c:v>
                </c:pt>
                <c:pt idx="1">
                  <c:v>Black/Non-Hispanic</c:v>
                </c:pt>
                <c:pt idx="2">
                  <c:v>Hispanic/Latino(a)</c:v>
                </c:pt>
                <c:pt idx="3">
                  <c:v>Multiracial</c:v>
                </c:pt>
                <c:pt idx="4">
                  <c:v>Native North American/
First Nation</c:v>
                </c:pt>
                <c:pt idx="5">
                  <c:v>White Non-Hispanic</c:v>
                </c:pt>
              </c:strCache>
            </c:strRef>
          </c:cat>
          <c:val>
            <c:numRef>
              <c:f>Sheet1!$F$2:$F$7</c:f>
              <c:numCache>
                <c:formatCode>General</c:formatCode>
                <c:ptCount val="6"/>
                <c:pt idx="0">
                  <c:v>28</c:v>
                </c:pt>
                <c:pt idx="1">
                  <c:v>124</c:v>
                </c:pt>
                <c:pt idx="2">
                  <c:v>26</c:v>
                </c:pt>
                <c:pt idx="3">
                  <c:v>15</c:v>
                </c:pt>
                <c:pt idx="4">
                  <c:v>4</c:v>
                </c:pt>
                <c:pt idx="5">
                  <c:v>189</c:v>
                </c:pt>
              </c:numCache>
            </c:numRef>
          </c:val>
          <c:extLst>
            <c:ext xmlns:c16="http://schemas.microsoft.com/office/drawing/2014/chart" uri="{C3380CC4-5D6E-409C-BE32-E72D297353CC}">
              <c16:uniqueId val="{00000004-A7BA-4EBA-94FB-DC09EF49D807}"/>
            </c:ext>
          </c:extLst>
        </c:ser>
        <c:dLbls>
          <c:showLegendKey val="0"/>
          <c:showVal val="0"/>
          <c:showCatName val="0"/>
          <c:showSerName val="0"/>
          <c:showPercent val="0"/>
          <c:showBubbleSize val="0"/>
        </c:dLbls>
        <c:gapWidth val="150"/>
        <c:overlap val="100"/>
        <c:axId val="1986652496"/>
        <c:axId val="1986645968"/>
      </c:barChart>
      <c:catAx>
        <c:axId val="198665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86645968"/>
        <c:crosses val="autoZero"/>
        <c:auto val="1"/>
        <c:lblAlgn val="ctr"/>
        <c:lblOffset val="100"/>
        <c:noMultiLvlLbl val="0"/>
      </c:catAx>
      <c:valAx>
        <c:axId val="1986645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8665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solidFill>
        <a:schemeClr val="accent3">
          <a:lumMod val="50000"/>
        </a:schemeClr>
      </a:solid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None</c:v>
                </c:pt>
              </c:strCache>
            </c:strRef>
          </c:tx>
          <c:spPr>
            <a:solidFill>
              <a:schemeClr val="accent1"/>
            </a:solidFill>
            <a:ln>
              <a:noFill/>
            </a:ln>
            <a:effectLst/>
          </c:spPr>
          <c:invertIfNegative val="0"/>
          <c:cat>
            <c:strRef>
              <c:f>Sheet1!$A$2:$A$5</c:f>
              <c:strCache>
                <c:ptCount val="4"/>
                <c:pt idx="0">
                  <c:v>20s</c:v>
                </c:pt>
                <c:pt idx="1">
                  <c:v>30s</c:v>
                </c:pt>
                <c:pt idx="2">
                  <c:v>40s</c:v>
                </c:pt>
                <c:pt idx="3">
                  <c:v>50 or older</c:v>
                </c:pt>
              </c:strCache>
            </c:strRef>
          </c:cat>
          <c:val>
            <c:numRef>
              <c:f>Sheet1!$B$2:$B$5</c:f>
              <c:numCache>
                <c:formatCode>General</c:formatCode>
                <c:ptCount val="4"/>
                <c:pt idx="0">
                  <c:v>698</c:v>
                </c:pt>
                <c:pt idx="1">
                  <c:v>738</c:v>
                </c:pt>
                <c:pt idx="2">
                  <c:v>500</c:v>
                </c:pt>
                <c:pt idx="3">
                  <c:v>667</c:v>
                </c:pt>
              </c:numCache>
            </c:numRef>
          </c:val>
          <c:extLst>
            <c:ext xmlns:c16="http://schemas.microsoft.com/office/drawing/2014/chart" uri="{C3380CC4-5D6E-409C-BE32-E72D297353CC}">
              <c16:uniqueId val="{00000000-73D6-4FE8-9CB6-7CB8878FBCC7}"/>
            </c:ext>
          </c:extLst>
        </c:ser>
        <c:ser>
          <c:idx val="1"/>
          <c:order val="1"/>
          <c:tx>
            <c:strRef>
              <c:f>Sheet1!$C$1</c:f>
              <c:strCache>
                <c:ptCount val="1"/>
                <c:pt idx="0">
                  <c:v>Less than $20K</c:v>
                </c:pt>
              </c:strCache>
            </c:strRef>
          </c:tx>
          <c:spPr>
            <a:solidFill>
              <a:schemeClr val="accent3"/>
            </a:solidFill>
            <a:ln>
              <a:noFill/>
            </a:ln>
            <a:effectLst/>
          </c:spPr>
          <c:invertIfNegative val="0"/>
          <c:cat>
            <c:strRef>
              <c:f>Sheet1!$A$2:$A$5</c:f>
              <c:strCache>
                <c:ptCount val="4"/>
                <c:pt idx="0">
                  <c:v>20s</c:v>
                </c:pt>
                <c:pt idx="1">
                  <c:v>30s</c:v>
                </c:pt>
                <c:pt idx="2">
                  <c:v>40s</c:v>
                </c:pt>
                <c:pt idx="3">
                  <c:v>50 or older</c:v>
                </c:pt>
              </c:strCache>
            </c:strRef>
          </c:cat>
          <c:val>
            <c:numRef>
              <c:f>Sheet1!$C$2:$C$5</c:f>
              <c:numCache>
                <c:formatCode>General</c:formatCode>
                <c:ptCount val="4"/>
                <c:pt idx="0">
                  <c:v>201</c:v>
                </c:pt>
                <c:pt idx="1">
                  <c:v>183</c:v>
                </c:pt>
                <c:pt idx="2">
                  <c:v>112</c:v>
                </c:pt>
                <c:pt idx="3">
                  <c:v>150</c:v>
                </c:pt>
              </c:numCache>
            </c:numRef>
          </c:val>
          <c:extLst>
            <c:ext xmlns:c16="http://schemas.microsoft.com/office/drawing/2014/chart" uri="{C3380CC4-5D6E-409C-BE32-E72D297353CC}">
              <c16:uniqueId val="{00000001-73D6-4FE8-9CB6-7CB8878FBCC7}"/>
            </c:ext>
          </c:extLst>
        </c:ser>
        <c:ser>
          <c:idx val="2"/>
          <c:order val="2"/>
          <c:tx>
            <c:strRef>
              <c:f>Sheet1!$D$1</c:f>
              <c:strCache>
                <c:ptCount val="1"/>
                <c:pt idx="0">
                  <c:v>$20K to $39.9K</c:v>
                </c:pt>
              </c:strCache>
            </c:strRef>
          </c:tx>
          <c:spPr>
            <a:solidFill>
              <a:schemeClr val="accent5"/>
            </a:solidFill>
            <a:ln>
              <a:noFill/>
            </a:ln>
            <a:effectLst/>
          </c:spPr>
          <c:invertIfNegative val="0"/>
          <c:cat>
            <c:strRef>
              <c:f>Sheet1!$A$2:$A$5</c:f>
              <c:strCache>
                <c:ptCount val="4"/>
                <c:pt idx="0">
                  <c:v>20s</c:v>
                </c:pt>
                <c:pt idx="1">
                  <c:v>30s</c:v>
                </c:pt>
                <c:pt idx="2">
                  <c:v>40s</c:v>
                </c:pt>
                <c:pt idx="3">
                  <c:v>50 or older</c:v>
                </c:pt>
              </c:strCache>
            </c:strRef>
          </c:cat>
          <c:val>
            <c:numRef>
              <c:f>Sheet1!$D$2:$D$5</c:f>
              <c:numCache>
                <c:formatCode>General</c:formatCode>
                <c:ptCount val="4"/>
                <c:pt idx="0">
                  <c:v>187</c:v>
                </c:pt>
                <c:pt idx="1">
                  <c:v>160</c:v>
                </c:pt>
                <c:pt idx="2">
                  <c:v>85</c:v>
                </c:pt>
                <c:pt idx="3">
                  <c:v>106</c:v>
                </c:pt>
              </c:numCache>
            </c:numRef>
          </c:val>
          <c:extLst>
            <c:ext xmlns:c16="http://schemas.microsoft.com/office/drawing/2014/chart" uri="{C3380CC4-5D6E-409C-BE32-E72D297353CC}">
              <c16:uniqueId val="{00000002-73D6-4FE8-9CB6-7CB8878FBCC7}"/>
            </c:ext>
          </c:extLst>
        </c:ser>
        <c:ser>
          <c:idx val="3"/>
          <c:order val="3"/>
          <c:tx>
            <c:strRef>
              <c:f>Sheet1!$E$1</c:f>
              <c:strCache>
                <c:ptCount val="1"/>
                <c:pt idx="0">
                  <c:v>$40K to $59.9K</c:v>
                </c:pt>
              </c:strCache>
            </c:strRef>
          </c:tx>
          <c:spPr>
            <a:solidFill>
              <a:schemeClr val="accent1">
                <a:lumMod val="60000"/>
              </a:schemeClr>
            </a:solidFill>
            <a:ln>
              <a:noFill/>
            </a:ln>
            <a:effectLst/>
          </c:spPr>
          <c:invertIfNegative val="0"/>
          <c:cat>
            <c:strRef>
              <c:f>Sheet1!$A$2:$A$5</c:f>
              <c:strCache>
                <c:ptCount val="4"/>
                <c:pt idx="0">
                  <c:v>20s</c:v>
                </c:pt>
                <c:pt idx="1">
                  <c:v>30s</c:v>
                </c:pt>
                <c:pt idx="2">
                  <c:v>40s</c:v>
                </c:pt>
                <c:pt idx="3">
                  <c:v>50 or older</c:v>
                </c:pt>
              </c:strCache>
            </c:strRef>
          </c:cat>
          <c:val>
            <c:numRef>
              <c:f>Sheet1!$E$2:$E$5</c:f>
              <c:numCache>
                <c:formatCode>General</c:formatCode>
                <c:ptCount val="4"/>
                <c:pt idx="0">
                  <c:v>83</c:v>
                </c:pt>
                <c:pt idx="1">
                  <c:v>86</c:v>
                </c:pt>
                <c:pt idx="2">
                  <c:v>65</c:v>
                </c:pt>
                <c:pt idx="3">
                  <c:v>96</c:v>
                </c:pt>
              </c:numCache>
            </c:numRef>
          </c:val>
          <c:extLst>
            <c:ext xmlns:c16="http://schemas.microsoft.com/office/drawing/2014/chart" uri="{C3380CC4-5D6E-409C-BE32-E72D297353CC}">
              <c16:uniqueId val="{00000003-73D6-4FE8-9CB6-7CB8878FBCC7}"/>
            </c:ext>
          </c:extLst>
        </c:ser>
        <c:ser>
          <c:idx val="4"/>
          <c:order val="4"/>
          <c:tx>
            <c:strRef>
              <c:f>Sheet1!$F$1</c:f>
              <c:strCache>
                <c:ptCount val="1"/>
                <c:pt idx="0">
                  <c:v>More than $60K</c:v>
                </c:pt>
              </c:strCache>
            </c:strRef>
          </c:tx>
          <c:spPr>
            <a:solidFill>
              <a:schemeClr val="accent3">
                <a:lumMod val="60000"/>
              </a:schemeClr>
            </a:solidFill>
            <a:ln>
              <a:noFill/>
            </a:ln>
            <a:effectLst/>
          </c:spPr>
          <c:invertIfNegative val="0"/>
          <c:cat>
            <c:strRef>
              <c:f>Sheet1!$A$2:$A$5</c:f>
              <c:strCache>
                <c:ptCount val="4"/>
                <c:pt idx="0">
                  <c:v>20s</c:v>
                </c:pt>
                <c:pt idx="1">
                  <c:v>30s</c:v>
                </c:pt>
                <c:pt idx="2">
                  <c:v>40s</c:v>
                </c:pt>
                <c:pt idx="3">
                  <c:v>50 or older</c:v>
                </c:pt>
              </c:strCache>
            </c:strRef>
          </c:cat>
          <c:val>
            <c:numRef>
              <c:f>Sheet1!$F$2:$F$5</c:f>
              <c:numCache>
                <c:formatCode>General</c:formatCode>
                <c:ptCount val="4"/>
                <c:pt idx="0">
                  <c:v>96</c:v>
                </c:pt>
                <c:pt idx="1">
                  <c:v>111</c:v>
                </c:pt>
                <c:pt idx="2">
                  <c:v>90</c:v>
                </c:pt>
                <c:pt idx="3">
                  <c:v>97</c:v>
                </c:pt>
              </c:numCache>
            </c:numRef>
          </c:val>
          <c:extLst>
            <c:ext xmlns:c16="http://schemas.microsoft.com/office/drawing/2014/chart" uri="{C3380CC4-5D6E-409C-BE32-E72D297353CC}">
              <c16:uniqueId val="{00000004-73D6-4FE8-9CB6-7CB8878FBCC7}"/>
            </c:ext>
          </c:extLst>
        </c:ser>
        <c:dLbls>
          <c:showLegendKey val="0"/>
          <c:showVal val="0"/>
          <c:showCatName val="0"/>
          <c:showSerName val="0"/>
          <c:showPercent val="0"/>
          <c:showBubbleSize val="0"/>
        </c:dLbls>
        <c:gapWidth val="150"/>
        <c:overlap val="100"/>
        <c:axId val="1985711936"/>
        <c:axId val="1985713024"/>
      </c:barChart>
      <c:catAx>
        <c:axId val="198571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85713024"/>
        <c:crosses val="autoZero"/>
        <c:auto val="1"/>
        <c:lblAlgn val="ctr"/>
        <c:lblOffset val="100"/>
        <c:noMultiLvlLbl val="0"/>
      </c:catAx>
      <c:valAx>
        <c:axId val="1985713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857119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solidFill>
        <a:schemeClr val="accent3">
          <a:lumMod val="50000"/>
        </a:schemeClr>
      </a:solidFill>
    </a:ln>
    <a:effectLst/>
  </c:spPr>
  <c:txPr>
    <a:bodyPr/>
    <a:lstStyle/>
    <a:p>
      <a:pPr>
        <a:defRPr sz="1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Borrowers only</c:v>
                </c:pt>
              </c:strCache>
            </c:strRef>
          </c:tx>
          <c:spPr>
            <a:ln w="44450" cap="rnd">
              <a:solidFill>
                <a:schemeClr val="accent1"/>
              </a:solidFill>
              <a:round/>
            </a:ln>
            <a:effectLst/>
          </c:spPr>
          <c:marker>
            <c:symbol val="none"/>
          </c:marker>
          <c:cat>
            <c:strRef>
              <c:f>Sheet1!$B$1:$H$1</c:f>
              <c:strCache>
                <c:ptCount val="7"/>
                <c:pt idx="0">
                  <c:v>2013</c:v>
                </c:pt>
                <c:pt idx="1">
                  <c:v>2014</c:v>
                </c:pt>
                <c:pt idx="2">
                  <c:v>2015</c:v>
                </c:pt>
                <c:pt idx="3">
                  <c:v>2016</c:v>
                </c:pt>
                <c:pt idx="4">
                  <c:v>2017</c:v>
                </c:pt>
                <c:pt idx="5">
                  <c:v>2018</c:v>
                </c:pt>
                <c:pt idx="6">
                  <c:v>2019</c:v>
                </c:pt>
              </c:strCache>
            </c:strRef>
          </c:cat>
          <c:val>
            <c:numRef>
              <c:f>Sheet1!$B$2:$H$2</c:f>
              <c:numCache>
                <c:formatCode>"$"#,##0</c:formatCode>
                <c:ptCount val="7"/>
                <c:pt idx="0">
                  <c:v>28197.033092430582</c:v>
                </c:pt>
                <c:pt idx="1">
                  <c:v>30303.635637235318</c:v>
                </c:pt>
                <c:pt idx="2">
                  <c:v>30748.016622591615</c:v>
                </c:pt>
                <c:pt idx="3">
                  <c:v>31354.042214257268</c:v>
                </c:pt>
                <c:pt idx="4">
                  <c:v>32817.291311754685</c:v>
                </c:pt>
                <c:pt idx="5" formatCode="General">
                  <c:v>33174</c:v>
                </c:pt>
                <c:pt idx="6" formatCode="General">
                  <c:v>32642</c:v>
                </c:pt>
              </c:numCache>
            </c:numRef>
          </c:val>
          <c:smooth val="0"/>
          <c:extLst>
            <c:ext xmlns:c16="http://schemas.microsoft.com/office/drawing/2014/chart" uri="{C3380CC4-5D6E-409C-BE32-E72D297353CC}">
              <c16:uniqueId val="{00000000-A042-444E-987E-E0D65DB68E66}"/>
            </c:ext>
          </c:extLst>
        </c:ser>
        <c:ser>
          <c:idx val="1"/>
          <c:order val="1"/>
          <c:tx>
            <c:strRef>
              <c:f>Sheet1!$A$3</c:f>
              <c:strCache>
                <c:ptCount val="1"/>
                <c:pt idx="0">
                  <c:v>All Graduates</c:v>
                </c:pt>
              </c:strCache>
            </c:strRef>
          </c:tx>
          <c:spPr>
            <a:ln w="44450" cap="rnd">
              <a:solidFill>
                <a:schemeClr val="accent3"/>
              </a:solidFill>
              <a:round/>
            </a:ln>
            <a:effectLst/>
          </c:spPr>
          <c:marker>
            <c:symbol val="none"/>
          </c:marker>
          <c:cat>
            <c:strRef>
              <c:f>Sheet1!$B$1:$H$1</c:f>
              <c:strCache>
                <c:ptCount val="7"/>
                <c:pt idx="0">
                  <c:v>2013</c:v>
                </c:pt>
                <c:pt idx="1">
                  <c:v>2014</c:v>
                </c:pt>
                <c:pt idx="2">
                  <c:v>2015</c:v>
                </c:pt>
                <c:pt idx="3">
                  <c:v>2016</c:v>
                </c:pt>
                <c:pt idx="4">
                  <c:v>2017</c:v>
                </c:pt>
                <c:pt idx="5">
                  <c:v>2018</c:v>
                </c:pt>
                <c:pt idx="6">
                  <c:v>2019</c:v>
                </c:pt>
              </c:strCache>
            </c:strRef>
          </c:cat>
          <c:val>
            <c:numRef>
              <c:f>Sheet1!$B$3:$H$3</c:f>
              <c:numCache>
                <c:formatCode>"$"#,##0</c:formatCode>
                <c:ptCount val="7"/>
                <c:pt idx="0">
                  <c:v>11783.500238435861</c:v>
                </c:pt>
                <c:pt idx="1">
                  <c:v>12481.487576106632</c:v>
                </c:pt>
                <c:pt idx="2">
                  <c:v>12995.369631167172</c:v>
                </c:pt>
                <c:pt idx="3">
                  <c:v>13019.679179758557</c:v>
                </c:pt>
                <c:pt idx="4">
                  <c:v>13585.15514809591</c:v>
                </c:pt>
                <c:pt idx="5" formatCode="General">
                  <c:v>13050</c:v>
                </c:pt>
                <c:pt idx="6" formatCode="General">
                  <c:v>12435</c:v>
                </c:pt>
              </c:numCache>
            </c:numRef>
          </c:val>
          <c:smooth val="0"/>
          <c:extLst>
            <c:ext xmlns:c16="http://schemas.microsoft.com/office/drawing/2014/chart" uri="{C3380CC4-5D6E-409C-BE32-E72D297353CC}">
              <c16:uniqueId val="{00000001-A042-444E-987E-E0D65DB68E66}"/>
            </c:ext>
          </c:extLst>
        </c:ser>
        <c:dLbls>
          <c:showLegendKey val="0"/>
          <c:showVal val="0"/>
          <c:showCatName val="0"/>
          <c:showSerName val="0"/>
          <c:showPercent val="0"/>
          <c:showBubbleSize val="0"/>
        </c:dLbls>
        <c:smooth val="0"/>
        <c:axId val="-1219338080"/>
        <c:axId val="-1219334816"/>
      </c:lineChart>
      <c:catAx>
        <c:axId val="-121933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9334816"/>
        <c:crosses val="autoZero"/>
        <c:auto val="1"/>
        <c:lblAlgn val="ctr"/>
        <c:lblOffset val="100"/>
        <c:noMultiLvlLbl val="0"/>
      </c:catAx>
      <c:valAx>
        <c:axId val="-12193348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93380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solidFill>
        <a:schemeClr val="accent3">
          <a:lumMod val="50000"/>
        </a:schemeClr>
      </a:solidFill>
    </a:ln>
    <a:effectLst/>
  </c:spPr>
  <c:txPr>
    <a:bodyPr/>
    <a:lstStyle/>
    <a:p>
      <a:pPr>
        <a:defRPr sz="1800">
          <a:solidFill>
            <a:schemeClr val="tx1"/>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dirty="0"/>
              <a:t>Educational Debt </a:t>
            </a:r>
            <a:r>
              <a:rPr lang="en-US" b="1" u="sng" dirty="0"/>
              <a:t>Brought</a:t>
            </a:r>
            <a:endParaRPr lang="en-US" dirty="0"/>
          </a:p>
        </c:rich>
      </c:tx>
      <c:layout>
        <c:manualLayout>
          <c:xMode val="edge"/>
          <c:yMode val="edge"/>
          <c:x val="0.17888446215139442"/>
          <c:y val="1.5625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None</c:v>
                </c:pt>
              </c:strCache>
            </c:strRef>
          </c:tx>
          <c:spPr>
            <a:solidFill>
              <a:schemeClr val="accent1"/>
            </a:solidFill>
            <a:ln>
              <a:noFill/>
            </a:ln>
            <a:effectLst/>
          </c:spPr>
          <c:invertIfNegative val="0"/>
          <c:cat>
            <c:strRef>
              <c:f>Sheet1!$A$2:$A$3</c:f>
              <c:strCache>
                <c:ptCount val="2"/>
                <c:pt idx="0">
                  <c:v>Female</c:v>
                </c:pt>
                <c:pt idx="1">
                  <c:v>Male</c:v>
                </c:pt>
              </c:strCache>
            </c:strRef>
          </c:cat>
          <c:val>
            <c:numRef>
              <c:f>Sheet1!$B$2:$B$3</c:f>
              <c:numCache>
                <c:formatCode>General</c:formatCode>
                <c:ptCount val="2"/>
                <c:pt idx="0">
                  <c:v>1172</c:v>
                </c:pt>
                <c:pt idx="1">
                  <c:v>1638</c:v>
                </c:pt>
              </c:numCache>
            </c:numRef>
          </c:val>
          <c:extLst>
            <c:ext xmlns:c16="http://schemas.microsoft.com/office/drawing/2014/chart" uri="{C3380CC4-5D6E-409C-BE32-E72D297353CC}">
              <c16:uniqueId val="{00000000-E134-48ED-A775-B7BF1DD083E1}"/>
            </c:ext>
          </c:extLst>
        </c:ser>
        <c:ser>
          <c:idx val="1"/>
          <c:order val="1"/>
          <c:tx>
            <c:strRef>
              <c:f>Sheet1!$C$1</c:f>
              <c:strCache>
                <c:ptCount val="1"/>
                <c:pt idx="0">
                  <c:v>Less than $20K</c:v>
                </c:pt>
              </c:strCache>
            </c:strRef>
          </c:tx>
          <c:spPr>
            <a:solidFill>
              <a:schemeClr val="accent3"/>
            </a:solidFill>
            <a:ln>
              <a:noFill/>
            </a:ln>
            <a:effectLst/>
          </c:spPr>
          <c:invertIfNegative val="0"/>
          <c:cat>
            <c:strRef>
              <c:f>Sheet1!$A$2:$A$3</c:f>
              <c:strCache>
                <c:ptCount val="2"/>
                <c:pt idx="0">
                  <c:v>Female</c:v>
                </c:pt>
                <c:pt idx="1">
                  <c:v>Male</c:v>
                </c:pt>
              </c:strCache>
            </c:strRef>
          </c:cat>
          <c:val>
            <c:numRef>
              <c:f>Sheet1!$C$2:$C$3</c:f>
              <c:numCache>
                <c:formatCode>General</c:formatCode>
                <c:ptCount val="2"/>
                <c:pt idx="0">
                  <c:v>260</c:v>
                </c:pt>
                <c:pt idx="1">
                  <c:v>356</c:v>
                </c:pt>
              </c:numCache>
            </c:numRef>
          </c:val>
          <c:extLst>
            <c:ext xmlns:c16="http://schemas.microsoft.com/office/drawing/2014/chart" uri="{C3380CC4-5D6E-409C-BE32-E72D297353CC}">
              <c16:uniqueId val="{00000001-E134-48ED-A775-B7BF1DD083E1}"/>
            </c:ext>
          </c:extLst>
        </c:ser>
        <c:ser>
          <c:idx val="2"/>
          <c:order val="2"/>
          <c:tx>
            <c:strRef>
              <c:f>Sheet1!$D$1</c:f>
              <c:strCache>
                <c:ptCount val="1"/>
                <c:pt idx="0">
                  <c:v>$20K to $39.9K</c:v>
                </c:pt>
              </c:strCache>
            </c:strRef>
          </c:tx>
          <c:spPr>
            <a:solidFill>
              <a:schemeClr val="accent5"/>
            </a:solidFill>
            <a:ln>
              <a:noFill/>
            </a:ln>
            <a:effectLst/>
          </c:spPr>
          <c:invertIfNegative val="0"/>
          <c:cat>
            <c:strRef>
              <c:f>Sheet1!$A$2:$A$3</c:f>
              <c:strCache>
                <c:ptCount val="2"/>
                <c:pt idx="0">
                  <c:v>Female</c:v>
                </c:pt>
                <c:pt idx="1">
                  <c:v>Male</c:v>
                </c:pt>
              </c:strCache>
            </c:strRef>
          </c:cat>
          <c:val>
            <c:numRef>
              <c:f>Sheet1!$D$2:$D$3</c:f>
              <c:numCache>
                <c:formatCode>General</c:formatCode>
                <c:ptCount val="2"/>
                <c:pt idx="0">
                  <c:v>204</c:v>
                </c:pt>
                <c:pt idx="1">
                  <c:v>304</c:v>
                </c:pt>
              </c:numCache>
            </c:numRef>
          </c:val>
          <c:extLst>
            <c:ext xmlns:c16="http://schemas.microsoft.com/office/drawing/2014/chart" uri="{C3380CC4-5D6E-409C-BE32-E72D297353CC}">
              <c16:uniqueId val="{00000002-E134-48ED-A775-B7BF1DD083E1}"/>
            </c:ext>
          </c:extLst>
        </c:ser>
        <c:ser>
          <c:idx val="3"/>
          <c:order val="3"/>
          <c:tx>
            <c:strRef>
              <c:f>Sheet1!$E$1</c:f>
              <c:strCache>
                <c:ptCount val="1"/>
                <c:pt idx="0">
                  <c:v>$40K to $59.9K</c:v>
                </c:pt>
              </c:strCache>
            </c:strRef>
          </c:tx>
          <c:spPr>
            <a:solidFill>
              <a:schemeClr val="accent1">
                <a:lumMod val="60000"/>
              </a:schemeClr>
            </a:solidFill>
            <a:ln>
              <a:noFill/>
            </a:ln>
            <a:effectLst/>
          </c:spPr>
          <c:invertIfNegative val="0"/>
          <c:cat>
            <c:strRef>
              <c:f>Sheet1!$A$2:$A$3</c:f>
              <c:strCache>
                <c:ptCount val="2"/>
                <c:pt idx="0">
                  <c:v>Female</c:v>
                </c:pt>
                <c:pt idx="1">
                  <c:v>Male</c:v>
                </c:pt>
              </c:strCache>
            </c:strRef>
          </c:cat>
          <c:val>
            <c:numRef>
              <c:f>Sheet1!$E$2:$E$3</c:f>
              <c:numCache>
                <c:formatCode>General</c:formatCode>
                <c:ptCount val="2"/>
                <c:pt idx="0">
                  <c:v>99</c:v>
                </c:pt>
                <c:pt idx="1">
                  <c:v>147</c:v>
                </c:pt>
              </c:numCache>
            </c:numRef>
          </c:val>
          <c:extLst>
            <c:ext xmlns:c16="http://schemas.microsoft.com/office/drawing/2014/chart" uri="{C3380CC4-5D6E-409C-BE32-E72D297353CC}">
              <c16:uniqueId val="{00000003-E134-48ED-A775-B7BF1DD083E1}"/>
            </c:ext>
          </c:extLst>
        </c:ser>
        <c:ser>
          <c:idx val="4"/>
          <c:order val="4"/>
          <c:tx>
            <c:strRef>
              <c:f>Sheet1!$F$1</c:f>
              <c:strCache>
                <c:ptCount val="1"/>
                <c:pt idx="0">
                  <c:v>More than $60K</c:v>
                </c:pt>
              </c:strCache>
            </c:strRef>
          </c:tx>
          <c:spPr>
            <a:solidFill>
              <a:schemeClr val="accent3">
                <a:lumMod val="60000"/>
              </a:schemeClr>
            </a:solidFill>
            <a:ln>
              <a:noFill/>
            </a:ln>
            <a:effectLst/>
          </c:spPr>
          <c:invertIfNegative val="0"/>
          <c:cat>
            <c:strRef>
              <c:f>Sheet1!$A$2:$A$3</c:f>
              <c:strCache>
                <c:ptCount val="2"/>
                <c:pt idx="0">
                  <c:v>Female</c:v>
                </c:pt>
                <c:pt idx="1">
                  <c:v>Male</c:v>
                </c:pt>
              </c:strCache>
            </c:strRef>
          </c:cat>
          <c:val>
            <c:numRef>
              <c:f>Sheet1!$F$2:$F$3</c:f>
              <c:numCache>
                <c:formatCode>General</c:formatCode>
                <c:ptCount val="2"/>
                <c:pt idx="0">
                  <c:v>156</c:v>
                </c:pt>
                <c:pt idx="1">
                  <c:v>201</c:v>
                </c:pt>
              </c:numCache>
            </c:numRef>
          </c:val>
          <c:extLst>
            <c:ext xmlns:c16="http://schemas.microsoft.com/office/drawing/2014/chart" uri="{C3380CC4-5D6E-409C-BE32-E72D297353CC}">
              <c16:uniqueId val="{00000004-E134-48ED-A775-B7BF1DD083E1}"/>
            </c:ext>
          </c:extLst>
        </c:ser>
        <c:dLbls>
          <c:showLegendKey val="0"/>
          <c:showVal val="0"/>
          <c:showCatName val="0"/>
          <c:showSerName val="0"/>
          <c:showPercent val="0"/>
          <c:showBubbleSize val="0"/>
        </c:dLbls>
        <c:gapWidth val="150"/>
        <c:overlap val="100"/>
        <c:axId val="-1219328288"/>
        <c:axId val="-1219333728"/>
      </c:barChart>
      <c:catAx>
        <c:axId val="-12193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9333728"/>
        <c:crosses val="autoZero"/>
        <c:auto val="1"/>
        <c:lblAlgn val="ctr"/>
        <c:lblOffset val="100"/>
        <c:noMultiLvlLbl val="0"/>
      </c:catAx>
      <c:valAx>
        <c:axId val="-1219333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93282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solidFill>
        <a:schemeClr val="accent3">
          <a:lumMod val="50000"/>
        </a:schemeClr>
      </a:solidFill>
    </a:ln>
    <a:effectLst/>
  </c:spPr>
  <c:txPr>
    <a:bodyPr/>
    <a:lstStyle/>
    <a:p>
      <a:pPr>
        <a:defRPr sz="18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dirty="0"/>
              <a:t>Educational Debt</a:t>
            </a:r>
            <a:r>
              <a:rPr lang="en-US" b="1" u="sng" dirty="0"/>
              <a:t> Incurred</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None</c:v>
                </c:pt>
              </c:strCache>
            </c:strRef>
          </c:tx>
          <c:spPr>
            <a:solidFill>
              <a:schemeClr val="accent1"/>
            </a:solidFill>
            <a:ln>
              <a:noFill/>
            </a:ln>
            <a:effectLst/>
          </c:spPr>
          <c:invertIfNegative val="0"/>
          <c:cat>
            <c:strRef>
              <c:f>Sheet1!$A$2:$A$3</c:f>
              <c:strCache>
                <c:ptCount val="2"/>
                <c:pt idx="0">
                  <c:v>Female</c:v>
                </c:pt>
                <c:pt idx="1">
                  <c:v>Male</c:v>
                </c:pt>
              </c:strCache>
            </c:strRef>
          </c:cat>
          <c:val>
            <c:numRef>
              <c:f>Sheet1!$B$2:$B$3</c:f>
              <c:numCache>
                <c:formatCode>General</c:formatCode>
                <c:ptCount val="2"/>
                <c:pt idx="0">
                  <c:v>988</c:v>
                </c:pt>
                <c:pt idx="1">
                  <c:v>1630</c:v>
                </c:pt>
              </c:numCache>
            </c:numRef>
          </c:val>
          <c:extLst>
            <c:ext xmlns:c16="http://schemas.microsoft.com/office/drawing/2014/chart" uri="{C3380CC4-5D6E-409C-BE32-E72D297353CC}">
              <c16:uniqueId val="{00000000-A4BB-4F25-A3B5-CA2784CB72AA}"/>
            </c:ext>
          </c:extLst>
        </c:ser>
        <c:ser>
          <c:idx val="1"/>
          <c:order val="1"/>
          <c:tx>
            <c:strRef>
              <c:f>Sheet1!$C$1</c:f>
              <c:strCache>
                <c:ptCount val="1"/>
                <c:pt idx="0">
                  <c:v>Less than $20K</c:v>
                </c:pt>
              </c:strCache>
            </c:strRef>
          </c:tx>
          <c:spPr>
            <a:solidFill>
              <a:schemeClr val="accent3"/>
            </a:solidFill>
            <a:ln>
              <a:noFill/>
            </a:ln>
            <a:effectLst/>
          </c:spPr>
          <c:invertIfNegative val="0"/>
          <c:cat>
            <c:strRef>
              <c:f>Sheet1!$A$2:$A$3</c:f>
              <c:strCache>
                <c:ptCount val="2"/>
                <c:pt idx="0">
                  <c:v>Female</c:v>
                </c:pt>
                <c:pt idx="1">
                  <c:v>Male</c:v>
                </c:pt>
              </c:strCache>
            </c:strRef>
          </c:cat>
          <c:val>
            <c:numRef>
              <c:f>Sheet1!$C$2:$C$3</c:f>
              <c:numCache>
                <c:formatCode>General</c:formatCode>
                <c:ptCount val="2"/>
                <c:pt idx="0">
                  <c:v>283</c:v>
                </c:pt>
                <c:pt idx="1">
                  <c:v>367</c:v>
                </c:pt>
              </c:numCache>
            </c:numRef>
          </c:val>
          <c:extLst>
            <c:ext xmlns:c16="http://schemas.microsoft.com/office/drawing/2014/chart" uri="{C3380CC4-5D6E-409C-BE32-E72D297353CC}">
              <c16:uniqueId val="{00000001-A4BB-4F25-A3B5-CA2784CB72AA}"/>
            </c:ext>
          </c:extLst>
        </c:ser>
        <c:ser>
          <c:idx val="2"/>
          <c:order val="2"/>
          <c:tx>
            <c:strRef>
              <c:f>Sheet1!$D$1</c:f>
              <c:strCache>
                <c:ptCount val="1"/>
                <c:pt idx="0">
                  <c:v>$20K to $39.9K</c:v>
                </c:pt>
              </c:strCache>
            </c:strRef>
          </c:tx>
          <c:spPr>
            <a:solidFill>
              <a:schemeClr val="accent5"/>
            </a:solidFill>
            <a:ln>
              <a:noFill/>
            </a:ln>
            <a:effectLst/>
          </c:spPr>
          <c:invertIfNegative val="0"/>
          <c:cat>
            <c:strRef>
              <c:f>Sheet1!$A$2:$A$3</c:f>
              <c:strCache>
                <c:ptCount val="2"/>
                <c:pt idx="0">
                  <c:v>Female</c:v>
                </c:pt>
                <c:pt idx="1">
                  <c:v>Male</c:v>
                </c:pt>
              </c:strCache>
            </c:strRef>
          </c:cat>
          <c:val>
            <c:numRef>
              <c:f>Sheet1!$D$2:$D$3</c:f>
              <c:numCache>
                <c:formatCode>General</c:formatCode>
                <c:ptCount val="2"/>
                <c:pt idx="0">
                  <c:v>265</c:v>
                </c:pt>
                <c:pt idx="1">
                  <c:v>276</c:v>
                </c:pt>
              </c:numCache>
            </c:numRef>
          </c:val>
          <c:extLst>
            <c:ext xmlns:c16="http://schemas.microsoft.com/office/drawing/2014/chart" uri="{C3380CC4-5D6E-409C-BE32-E72D297353CC}">
              <c16:uniqueId val="{00000002-A4BB-4F25-A3B5-CA2784CB72AA}"/>
            </c:ext>
          </c:extLst>
        </c:ser>
        <c:ser>
          <c:idx val="3"/>
          <c:order val="3"/>
          <c:tx>
            <c:strRef>
              <c:f>Sheet1!$E$1</c:f>
              <c:strCache>
                <c:ptCount val="1"/>
                <c:pt idx="0">
                  <c:v>$40K to $59.9K</c:v>
                </c:pt>
              </c:strCache>
            </c:strRef>
          </c:tx>
          <c:spPr>
            <a:solidFill>
              <a:schemeClr val="accent1">
                <a:lumMod val="60000"/>
              </a:schemeClr>
            </a:solidFill>
            <a:ln>
              <a:noFill/>
            </a:ln>
            <a:effectLst/>
          </c:spPr>
          <c:invertIfNegative val="0"/>
          <c:cat>
            <c:strRef>
              <c:f>Sheet1!$A$2:$A$3</c:f>
              <c:strCache>
                <c:ptCount val="2"/>
                <c:pt idx="0">
                  <c:v>Female</c:v>
                </c:pt>
                <c:pt idx="1">
                  <c:v>Male</c:v>
                </c:pt>
              </c:strCache>
            </c:strRef>
          </c:cat>
          <c:val>
            <c:numRef>
              <c:f>Sheet1!$E$2:$E$3</c:f>
              <c:numCache>
                <c:formatCode>General</c:formatCode>
                <c:ptCount val="2"/>
                <c:pt idx="0">
                  <c:v>165</c:v>
                </c:pt>
                <c:pt idx="1">
                  <c:v>166</c:v>
                </c:pt>
              </c:numCache>
            </c:numRef>
          </c:val>
          <c:extLst>
            <c:ext xmlns:c16="http://schemas.microsoft.com/office/drawing/2014/chart" uri="{C3380CC4-5D6E-409C-BE32-E72D297353CC}">
              <c16:uniqueId val="{00000003-A4BB-4F25-A3B5-CA2784CB72AA}"/>
            </c:ext>
          </c:extLst>
        </c:ser>
        <c:ser>
          <c:idx val="4"/>
          <c:order val="4"/>
          <c:tx>
            <c:strRef>
              <c:f>Sheet1!$F$1</c:f>
              <c:strCache>
                <c:ptCount val="1"/>
                <c:pt idx="0">
                  <c:v>More than $60K</c:v>
                </c:pt>
              </c:strCache>
            </c:strRef>
          </c:tx>
          <c:spPr>
            <a:solidFill>
              <a:schemeClr val="accent3">
                <a:lumMod val="60000"/>
              </a:schemeClr>
            </a:solidFill>
            <a:ln>
              <a:noFill/>
            </a:ln>
            <a:effectLst/>
          </c:spPr>
          <c:invertIfNegative val="0"/>
          <c:cat>
            <c:strRef>
              <c:f>Sheet1!$A$2:$A$3</c:f>
              <c:strCache>
                <c:ptCount val="2"/>
                <c:pt idx="0">
                  <c:v>Female</c:v>
                </c:pt>
                <c:pt idx="1">
                  <c:v>Male</c:v>
                </c:pt>
              </c:strCache>
            </c:strRef>
          </c:cat>
          <c:val>
            <c:numRef>
              <c:f>Sheet1!$F$2:$F$3</c:f>
              <c:numCache>
                <c:formatCode>General</c:formatCode>
                <c:ptCount val="2"/>
                <c:pt idx="0">
                  <c:v>193</c:v>
                </c:pt>
                <c:pt idx="1">
                  <c:v>207</c:v>
                </c:pt>
              </c:numCache>
            </c:numRef>
          </c:val>
          <c:extLst>
            <c:ext xmlns:c16="http://schemas.microsoft.com/office/drawing/2014/chart" uri="{C3380CC4-5D6E-409C-BE32-E72D297353CC}">
              <c16:uniqueId val="{00000004-A4BB-4F25-A3B5-CA2784CB72AA}"/>
            </c:ext>
          </c:extLst>
        </c:ser>
        <c:dLbls>
          <c:showLegendKey val="0"/>
          <c:showVal val="0"/>
          <c:showCatName val="0"/>
          <c:showSerName val="0"/>
          <c:showPercent val="0"/>
          <c:showBubbleSize val="0"/>
        </c:dLbls>
        <c:gapWidth val="150"/>
        <c:overlap val="100"/>
        <c:axId val="-1219332640"/>
        <c:axId val="-1219334272"/>
      </c:barChart>
      <c:catAx>
        <c:axId val="-12193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9334272"/>
        <c:crosses val="autoZero"/>
        <c:auto val="1"/>
        <c:lblAlgn val="ctr"/>
        <c:lblOffset val="100"/>
        <c:noMultiLvlLbl val="0"/>
      </c:catAx>
      <c:valAx>
        <c:axId val="-1219334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19332640"/>
        <c:crosses val="autoZero"/>
        <c:crossBetween val="between"/>
      </c:valAx>
      <c:spPr>
        <a:noFill/>
        <a:ln>
          <a:noFill/>
        </a:ln>
        <a:effectLst/>
      </c:spPr>
    </c:plotArea>
    <c:plotVisOnly val="1"/>
    <c:dispBlanksAs val="gap"/>
    <c:showDLblsOverMax val="0"/>
  </c:chart>
  <c:spPr>
    <a:solidFill>
      <a:schemeClr val="bg1"/>
    </a:solidFill>
    <a:ln>
      <a:solidFill>
        <a:schemeClr val="accent3">
          <a:lumMod val="50000"/>
        </a:schemeClr>
      </a:solidFill>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33D55-2CFF-43E4-B555-1918DC685D05}" type="doc">
      <dgm:prSet loTypeId="urn:microsoft.com/office/officeart/2005/8/layout/arrow4" loCatId="relationship" qsTypeId="urn:microsoft.com/office/officeart/2005/8/quickstyle/3d3" qsCatId="3D" csTypeId="urn:microsoft.com/office/officeart/2005/8/colors/accent3_4" csCatId="accent3" phldr="1"/>
      <dgm:spPr/>
      <dgm:t>
        <a:bodyPr/>
        <a:lstStyle/>
        <a:p>
          <a:endParaRPr lang="en-US"/>
        </a:p>
      </dgm:t>
    </dgm:pt>
    <dgm:pt modelId="{266EC29E-9294-4DA2-8750-605118BC337E}">
      <dgm:prSet phldrT="[Text]" custT="1"/>
      <dgm:spPr/>
      <dgm:t>
        <a:bodyPr/>
        <a:lstStyle/>
        <a:p>
          <a:r>
            <a:rPr lang="en-US" sz="1600" dirty="0">
              <a:solidFill>
                <a:schemeClr val="bg1"/>
              </a:solidFill>
            </a:rPr>
            <a:t>12% increase in Non-Borrowers since 2015</a:t>
          </a:r>
        </a:p>
      </dgm:t>
    </dgm:pt>
    <dgm:pt modelId="{FA47EEF9-54BE-4044-88DF-3428CB8CAF2A}" type="parTrans" cxnId="{F6290EE7-DBB6-4983-85C0-66A1F1CD3912}">
      <dgm:prSet/>
      <dgm:spPr/>
      <dgm:t>
        <a:bodyPr/>
        <a:lstStyle/>
        <a:p>
          <a:endParaRPr lang="en-US" sz="2000"/>
        </a:p>
      </dgm:t>
    </dgm:pt>
    <dgm:pt modelId="{CF0BB496-9A48-4738-8D8F-E333B8210C71}" type="sibTrans" cxnId="{F6290EE7-DBB6-4983-85C0-66A1F1CD3912}">
      <dgm:prSet/>
      <dgm:spPr/>
      <dgm:t>
        <a:bodyPr/>
        <a:lstStyle/>
        <a:p>
          <a:endParaRPr lang="en-US" sz="2000"/>
        </a:p>
      </dgm:t>
    </dgm:pt>
    <dgm:pt modelId="{5B8233E7-ED42-48CB-BB71-360686FAAA0E}">
      <dgm:prSet phldrT="[Text]" custT="1"/>
      <dgm:spPr/>
      <dgm:t>
        <a:bodyPr/>
        <a:lstStyle/>
        <a:p>
          <a:r>
            <a:rPr lang="en-US" sz="1600" dirty="0">
              <a:solidFill>
                <a:schemeClr val="bg1"/>
              </a:solidFill>
            </a:rPr>
            <a:t>8% decrease in &gt;$40K Borrowers since 2015</a:t>
          </a:r>
        </a:p>
      </dgm:t>
    </dgm:pt>
    <dgm:pt modelId="{2464C860-3B64-4649-8FA1-3F50F1C4507C}" type="parTrans" cxnId="{8D4BE02C-0430-436F-BBAC-44635CA1B2A4}">
      <dgm:prSet/>
      <dgm:spPr/>
      <dgm:t>
        <a:bodyPr/>
        <a:lstStyle/>
        <a:p>
          <a:endParaRPr lang="en-US" sz="2000"/>
        </a:p>
      </dgm:t>
    </dgm:pt>
    <dgm:pt modelId="{1DD85D92-BEC9-4F9B-AF05-05AFAD44CEED}" type="sibTrans" cxnId="{8D4BE02C-0430-436F-BBAC-44635CA1B2A4}">
      <dgm:prSet/>
      <dgm:spPr/>
      <dgm:t>
        <a:bodyPr/>
        <a:lstStyle/>
        <a:p>
          <a:endParaRPr lang="en-US" sz="2000"/>
        </a:p>
      </dgm:t>
    </dgm:pt>
    <dgm:pt modelId="{7E79ED3F-7797-44E2-9C38-AFA14010AFAA}" type="pres">
      <dgm:prSet presAssocID="{98233D55-2CFF-43E4-B555-1918DC685D05}" presName="compositeShape" presStyleCnt="0">
        <dgm:presLayoutVars>
          <dgm:chMax val="2"/>
          <dgm:dir/>
          <dgm:resizeHandles val="exact"/>
        </dgm:presLayoutVars>
      </dgm:prSet>
      <dgm:spPr/>
    </dgm:pt>
    <dgm:pt modelId="{47F9E05E-7345-4188-ABD3-D7983EB3FAEF}" type="pres">
      <dgm:prSet presAssocID="{266EC29E-9294-4DA2-8750-605118BC337E}" presName="upArrow" presStyleLbl="node1" presStyleIdx="0" presStyleCnt="2" custScaleY="83500" custLinFactNeighborX="10439" custLinFactNeighborY="4125"/>
      <dgm:spPr/>
    </dgm:pt>
    <dgm:pt modelId="{98F9D63F-D8E2-4D99-A84A-B3B7E86A6D03}" type="pres">
      <dgm:prSet presAssocID="{266EC29E-9294-4DA2-8750-605118BC337E}" presName="upArrowText" presStyleLbl="revTx" presStyleIdx="0" presStyleCnt="2" custScaleY="75163" custLinFactNeighborX="17330" custLinFactNeighborY="6532">
        <dgm:presLayoutVars>
          <dgm:chMax val="0"/>
          <dgm:bulletEnabled val="1"/>
        </dgm:presLayoutVars>
      </dgm:prSet>
      <dgm:spPr/>
    </dgm:pt>
    <dgm:pt modelId="{44E37B69-36B1-4ED6-8BC1-F88607AC33EF}" type="pres">
      <dgm:prSet presAssocID="{5B8233E7-ED42-48CB-BB71-360686FAAA0E}" presName="downArrow" presStyleLbl="node1" presStyleIdx="1" presStyleCnt="2" custScaleY="83327"/>
      <dgm:spPr/>
    </dgm:pt>
    <dgm:pt modelId="{A1EC22FB-4066-4B70-9384-428ED4295565}" type="pres">
      <dgm:prSet presAssocID="{5B8233E7-ED42-48CB-BB71-360686FAAA0E}" presName="downArrowText" presStyleLbl="revTx" presStyleIdx="1" presStyleCnt="2">
        <dgm:presLayoutVars>
          <dgm:chMax val="0"/>
          <dgm:bulletEnabled val="1"/>
        </dgm:presLayoutVars>
      </dgm:prSet>
      <dgm:spPr/>
    </dgm:pt>
  </dgm:ptLst>
  <dgm:cxnLst>
    <dgm:cxn modelId="{8D4BE02C-0430-436F-BBAC-44635CA1B2A4}" srcId="{98233D55-2CFF-43E4-B555-1918DC685D05}" destId="{5B8233E7-ED42-48CB-BB71-360686FAAA0E}" srcOrd="1" destOrd="0" parTransId="{2464C860-3B64-4649-8FA1-3F50F1C4507C}" sibTransId="{1DD85D92-BEC9-4F9B-AF05-05AFAD44CEED}"/>
    <dgm:cxn modelId="{30020240-E437-4789-BDB1-646620ED39EC}" type="presOf" srcId="{98233D55-2CFF-43E4-B555-1918DC685D05}" destId="{7E79ED3F-7797-44E2-9C38-AFA14010AFAA}" srcOrd="0" destOrd="0" presId="urn:microsoft.com/office/officeart/2005/8/layout/arrow4"/>
    <dgm:cxn modelId="{50952D40-9C53-476F-8726-388917B40860}" type="presOf" srcId="{266EC29E-9294-4DA2-8750-605118BC337E}" destId="{98F9D63F-D8E2-4D99-A84A-B3B7E86A6D03}" srcOrd="0" destOrd="0" presId="urn:microsoft.com/office/officeart/2005/8/layout/arrow4"/>
    <dgm:cxn modelId="{768800BA-B83F-4D2B-81C0-8EFE432ED6A4}" type="presOf" srcId="{5B8233E7-ED42-48CB-BB71-360686FAAA0E}" destId="{A1EC22FB-4066-4B70-9384-428ED4295565}" srcOrd="0" destOrd="0" presId="urn:microsoft.com/office/officeart/2005/8/layout/arrow4"/>
    <dgm:cxn modelId="{F6290EE7-DBB6-4983-85C0-66A1F1CD3912}" srcId="{98233D55-2CFF-43E4-B555-1918DC685D05}" destId="{266EC29E-9294-4DA2-8750-605118BC337E}" srcOrd="0" destOrd="0" parTransId="{FA47EEF9-54BE-4044-88DF-3428CB8CAF2A}" sibTransId="{CF0BB496-9A48-4738-8D8F-E333B8210C71}"/>
    <dgm:cxn modelId="{CA60CAC3-4942-4B86-9749-37D0AC43E143}" type="presParOf" srcId="{7E79ED3F-7797-44E2-9C38-AFA14010AFAA}" destId="{47F9E05E-7345-4188-ABD3-D7983EB3FAEF}" srcOrd="0" destOrd="0" presId="urn:microsoft.com/office/officeart/2005/8/layout/arrow4"/>
    <dgm:cxn modelId="{5FA5D1FB-DD9E-49B1-9683-418DAC972AE0}" type="presParOf" srcId="{7E79ED3F-7797-44E2-9C38-AFA14010AFAA}" destId="{98F9D63F-D8E2-4D99-A84A-B3B7E86A6D03}" srcOrd="1" destOrd="0" presId="urn:microsoft.com/office/officeart/2005/8/layout/arrow4"/>
    <dgm:cxn modelId="{F3477008-9C3E-4512-A231-CD7EA8671AE4}" type="presParOf" srcId="{7E79ED3F-7797-44E2-9C38-AFA14010AFAA}" destId="{44E37B69-36B1-4ED6-8BC1-F88607AC33EF}" srcOrd="2" destOrd="0" presId="urn:microsoft.com/office/officeart/2005/8/layout/arrow4"/>
    <dgm:cxn modelId="{F54B57A5-989D-4803-867C-A116419E317D}" type="presParOf" srcId="{7E79ED3F-7797-44E2-9C38-AFA14010AFAA}" destId="{A1EC22FB-4066-4B70-9384-428ED4295565}" srcOrd="3" destOrd="0" presId="urn:microsoft.com/office/officeart/2005/8/layout/arrow4"/>
  </dgm:cxnLst>
  <dgm:bg>
    <a:solidFill>
      <a:schemeClr val="accent3">
        <a:lumMod val="50000"/>
      </a:schemeClr>
    </a:solidFill>
    <a:effectLst>
      <a:softEdge rad="63500"/>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9E05E-7345-4188-ABD3-D7983EB3FAEF}">
      <dsp:nvSpPr>
        <dsp:cNvPr id="0" name=""/>
        <dsp:cNvSpPr/>
      </dsp:nvSpPr>
      <dsp:spPr>
        <a:xfrm>
          <a:off x="85340" y="135788"/>
          <a:ext cx="804672" cy="1374343"/>
        </a:xfrm>
        <a:prstGeom prst="upArrow">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8F9D63F-D8E2-4D99-A84A-B3B7E86A6D03}">
      <dsp:nvSpPr>
        <dsp:cNvPr id="0" name=""/>
        <dsp:cNvSpPr/>
      </dsp:nvSpPr>
      <dsp:spPr>
        <a:xfrm>
          <a:off x="1066795" y="244015"/>
          <a:ext cx="1365504" cy="12371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12% increase in Non-Borrowers since 2015</a:t>
          </a:r>
        </a:p>
      </dsp:txBody>
      <dsp:txXfrm>
        <a:off x="1066795" y="244015"/>
        <a:ext cx="1365504" cy="1237122"/>
      </dsp:txXfrm>
    </dsp:sp>
    <dsp:sp modelId="{44E37B69-36B1-4ED6-8BC1-F88607AC33EF}">
      <dsp:nvSpPr>
        <dsp:cNvPr id="0" name=""/>
        <dsp:cNvSpPr/>
      </dsp:nvSpPr>
      <dsp:spPr>
        <a:xfrm>
          <a:off x="242742" y="1852397"/>
          <a:ext cx="804672" cy="1371495"/>
        </a:xfrm>
        <a:prstGeom prst="downArrow">
          <a:avLst/>
        </a:prstGeom>
        <a:solidFill>
          <a:schemeClr val="accent3">
            <a:shade val="50000"/>
            <a:hueOff val="267556"/>
            <a:satOff val="-4269"/>
            <a:lumOff val="411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EC22FB-4066-4B70-9384-428ED4295565}">
      <dsp:nvSpPr>
        <dsp:cNvPr id="0" name=""/>
        <dsp:cNvSpPr/>
      </dsp:nvSpPr>
      <dsp:spPr>
        <a:xfrm>
          <a:off x="1071554" y="1715185"/>
          <a:ext cx="1365504" cy="16459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8% decrease in &gt;$40K Borrowers since 2015</a:t>
          </a:r>
        </a:p>
      </dsp:txBody>
      <dsp:txXfrm>
        <a:off x="1071554" y="1715185"/>
        <a:ext cx="1365504" cy="164592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0.59223</cdr:x>
      <cdr:y>0.63905</cdr:y>
    </cdr:from>
    <cdr:to>
      <cdr:x>0.81877</cdr:x>
      <cdr:y>0.73566</cdr:y>
    </cdr:to>
    <cdr:sp macro="" textlink="">
      <cdr:nvSpPr>
        <cdr:cNvPr id="3" name="TextBox 2"/>
        <cdr:cNvSpPr txBox="1"/>
      </cdr:nvSpPr>
      <cdr:spPr>
        <a:xfrm xmlns:a="http://schemas.openxmlformats.org/drawingml/2006/main">
          <a:off x="4648200" y="3024187"/>
          <a:ext cx="1778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0.59223</cdr:x>
      <cdr:y>0.63905</cdr:y>
    </cdr:from>
    <cdr:to>
      <cdr:x>0.81877</cdr:x>
      <cdr:y>0.73566</cdr:y>
    </cdr:to>
    <cdr:sp macro="" textlink="">
      <cdr:nvSpPr>
        <cdr:cNvPr id="3" name="TextBox 2"/>
        <cdr:cNvSpPr txBox="1"/>
      </cdr:nvSpPr>
      <cdr:spPr>
        <a:xfrm xmlns:a="http://schemas.openxmlformats.org/drawingml/2006/main">
          <a:off x="4648200" y="3024187"/>
          <a:ext cx="1778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1"/>
            <a:ext cx="3169920" cy="480060"/>
          </a:xfrm>
          <a:prstGeom prst="rect">
            <a:avLst/>
          </a:prstGeom>
        </p:spPr>
        <p:txBody>
          <a:bodyPr vert="horz" lIns="96623" tIns="48311" rIns="96623" bIns="48311" rtlCol="0"/>
          <a:lstStyle>
            <a:lvl1pPr algn="r">
              <a:defRPr sz="1300"/>
            </a:lvl1pPr>
          </a:lstStyle>
          <a:p>
            <a:fld id="{EA1E02D8-F5C3-4BEE-A80F-F09F019660CC}" type="datetimeFigureOut">
              <a:rPr lang="en-US" smtClean="0"/>
              <a:t>3/8/2021</a:t>
            </a:fld>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23" tIns="48311" rIns="96623" bIns="48311" rtlCol="0" anchor="b"/>
          <a:lstStyle>
            <a:lvl1pPr algn="r">
              <a:defRPr sz="1300"/>
            </a:lvl1pPr>
          </a:lstStyle>
          <a:p>
            <a:fld id="{3AD11632-F4C3-435E-BCA3-9EABC67C1777}" type="slidenum">
              <a:rPr lang="en-US" smtClean="0"/>
              <a:t>‹#›</a:t>
            </a:fld>
            <a:endParaRPr lang="en-US"/>
          </a:p>
        </p:txBody>
      </p:sp>
    </p:spTree>
    <p:extLst>
      <p:ext uri="{BB962C8B-B14F-4D97-AF65-F5344CB8AC3E}">
        <p14:creationId xmlns:p14="http://schemas.microsoft.com/office/powerpoint/2010/main" val="3481662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23" tIns="48311" rIns="96623" bIns="48311"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23" tIns="48311" rIns="96623" bIns="48311" rtlCol="0"/>
          <a:lstStyle>
            <a:lvl1pPr algn="r">
              <a:defRPr sz="1300"/>
            </a:lvl1pPr>
          </a:lstStyle>
          <a:p>
            <a:fld id="{8FFBD6E4-3FF2-4A64-A7A8-AAEF52EA5949}" type="datetimeFigureOut">
              <a:rPr lang="en-US" smtClean="0"/>
              <a:t>3/8/2021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23" tIns="48311" rIns="96623" bIns="48311"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23" tIns="48311" rIns="96623" bIns="48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23" tIns="48311" rIns="96623" bIns="4831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23" tIns="48311" rIns="96623" bIns="48311" rtlCol="0" anchor="b"/>
          <a:lstStyle>
            <a:lvl1pPr algn="r">
              <a:defRPr sz="1300"/>
            </a:lvl1pPr>
          </a:lstStyle>
          <a:p>
            <a:fld id="{8C930557-4A7F-4532-96E7-0ED32D921174}" type="slidenum">
              <a:rPr lang="en-US" smtClean="0"/>
              <a:t>‹#›</a:t>
            </a:fld>
            <a:endParaRPr lang="en-US"/>
          </a:p>
        </p:txBody>
      </p:sp>
    </p:spTree>
    <p:extLst>
      <p:ext uri="{BB962C8B-B14F-4D97-AF65-F5344CB8AC3E}">
        <p14:creationId xmlns:p14="http://schemas.microsoft.com/office/powerpoint/2010/main" val="13931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t>1</a:t>
            </a:fld>
            <a:endParaRPr lang="en-US"/>
          </a:p>
        </p:txBody>
      </p:sp>
    </p:spTree>
    <p:extLst>
      <p:ext uri="{BB962C8B-B14F-4D97-AF65-F5344CB8AC3E}">
        <p14:creationId xmlns:p14="http://schemas.microsoft.com/office/powerpoint/2010/main" val="300480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 rule of</a:t>
            </a:r>
            <a:r>
              <a:rPr lang="en-US" baseline="0" dirty="0"/>
              <a:t> thumb regarding educational debt: Your total educational debt should not be more than your first year’s salary.</a:t>
            </a:r>
          </a:p>
          <a:p>
            <a:r>
              <a:rPr lang="en-US" baseline="0" dirty="0"/>
              <a:t>The Economic Challenges Facing Future Ministers Initiative began in 2013 with 67 participating ATS schools. We believe that some of the decrease in debt may be due to the impact of this initiative.</a:t>
            </a:r>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3811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fourth year in a row that we have seen a</a:t>
            </a:r>
            <a:r>
              <a:rPr lang="en-US" baseline="0" dirty="0"/>
              <a:t> decrease in borrowers as well as a decrease in borrowers at the highest levels.</a:t>
            </a:r>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9798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slide may seem a bit complicated, it helps us to remember that</a:t>
            </a:r>
            <a:r>
              <a:rPr lang="en-US" baseline="0" dirty="0"/>
              <a:t> educational debt is measured both by the % of students who borrow and by the average debt among borrowers. Both data points are important when looking at educational debt.</a:t>
            </a:r>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5175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a:t>
            </a:r>
            <a:r>
              <a:rPr lang="en-US" baseline="0" dirty="0"/>
              <a:t> debt continues to be significantly impacted by race/ethnicity. </a:t>
            </a:r>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203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a:t>
            </a:r>
            <a:r>
              <a:rPr lang="en-US" baseline="0" dirty="0"/>
              <a:t> graduates are likely to have debt impact them as much or more than younger graduates. Older graduates may not have as many work years to pay off their loans, are paying off loans during their prime years to save for retirement, and, should they default on their loans, face the possibility of having their social security funds garnished by the government.</a:t>
            </a:r>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68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Theological</a:t>
            </a:r>
            <a:r>
              <a:rPr lang="en-US" baseline="0" dirty="0"/>
              <a:t> schools continue to struggle with how best to address issues of debt that students bring with them to seminary.</a:t>
            </a:r>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868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a:t>
            </a:r>
            <a:r>
              <a:rPr lang="en-US" baseline="0" dirty="0"/>
              <a:t> students are also less likely to plan on pursuing congregational ministry. When they do decide to pursue congregational ministry, they are less likely to have placement at graduation.</a:t>
            </a:r>
            <a:endParaRPr lang="en-US" dirty="0"/>
          </a:p>
        </p:txBody>
      </p:sp>
      <p:sp>
        <p:nvSpPr>
          <p:cNvPr id="4" name="Slide Number Placeholder 3"/>
          <p:cNvSpPr>
            <a:spLocks noGrp="1"/>
          </p:cNvSpPr>
          <p:nvPr>
            <p:ph type="sldNum" sz="quarter" idx="10"/>
          </p:nvPr>
        </p:nvSpPr>
        <p:spPr/>
        <p:txBody>
          <a:bodyPr/>
          <a:lstStyle/>
          <a:p>
            <a:fld id="{8C930557-4A7F-4532-96E7-0ED32D92117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1583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E094F-7D1A-419A-9737-092CC1D43229}" type="datetime1">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98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B29BE-682E-4181-BB3D-296BF97193AD}" type="datetime1">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6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179C0-95BC-4EAD-A81D-8CF4DD4F72A6}" type="datetime1">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7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95CBB8-B3FA-4945-80A7-C467C718FA59}" type="datetime1">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DB3EF-7F22-464C-AA2F-CDF1048136B9}" type="datetime1">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40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83EC7-650B-4D15-BEF0-31DB1AFDFB58}" type="datetime1">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0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F1B8DA-A279-40B5-BB01-984CF94BE836}" type="datetime1">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0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DF7F6-D4BA-4B3E-B8FD-A3B582DAB401}" type="datetime1">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29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B5984-13E7-47FC-A7EA-2DAC00813615}" type="datetime1">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75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B1BA0-E410-4B09-A758-A6EDBB0AEBC7}" type="datetime1">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73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B1C84-87ED-4B38-B09F-15E6E5F2A50E}" type="datetime1">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33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CFE48-F800-40DB-9B8D-A09C19A77A5A}" type="datetime1">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9DCED-4263-4D2D-8869-692BA2C47B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0866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bg1">
              <a:alpha val="80000"/>
            </a:schemeClr>
          </a:solidFill>
        </p:spPr>
        <p:txBody>
          <a:bodyPr>
            <a:normAutofit/>
          </a:bodyPr>
          <a:lstStyle/>
          <a:p>
            <a:r>
              <a:rPr lang="en-US" dirty="0"/>
              <a:t>Graduate Finances</a:t>
            </a:r>
          </a:p>
        </p:txBody>
      </p:sp>
      <p:sp>
        <p:nvSpPr>
          <p:cNvPr id="2" name="Subtitle 1"/>
          <p:cNvSpPr>
            <a:spLocks noGrp="1"/>
          </p:cNvSpPr>
          <p:nvPr>
            <p:ph type="subTitle" idx="1"/>
          </p:nvPr>
        </p:nvSpPr>
        <p:spPr>
          <a:xfrm>
            <a:off x="1828800" y="3886200"/>
            <a:ext cx="8534400" cy="1295400"/>
          </a:xfrm>
          <a:solidFill>
            <a:srgbClr val="FFFFFF">
              <a:alpha val="80000"/>
            </a:srgbClr>
          </a:solidFill>
        </p:spPr>
        <p:txBody>
          <a:bodyPr/>
          <a:lstStyle/>
          <a:p>
            <a:r>
              <a:rPr lang="en-US" dirty="0">
                <a:solidFill>
                  <a:schemeClr val="tx1"/>
                </a:solidFill>
              </a:rPr>
              <a:t>Data as of August 2020</a:t>
            </a:r>
          </a:p>
          <a:p>
            <a:r>
              <a:rPr lang="en-US" dirty="0">
                <a:solidFill>
                  <a:schemeClr val="tx1"/>
                </a:solidFill>
              </a:rPr>
              <a:t>ATS Graduating Student Questionnaire</a:t>
            </a:r>
          </a:p>
        </p:txBody>
      </p:sp>
      <p:sp>
        <p:nvSpPr>
          <p:cNvPr id="3" name="Slide Number Placeholder 2"/>
          <p:cNvSpPr>
            <a:spLocks noGrp="1"/>
          </p:cNvSpPr>
          <p:nvPr>
            <p:ph type="sldNum" sz="quarter" idx="12"/>
          </p:nvPr>
        </p:nvSpPr>
        <p:spPr/>
        <p:txBody>
          <a:bodyPr/>
          <a:lstStyle/>
          <a:p>
            <a:fld id="{4CA9DCED-4263-4D2D-8869-692BA2C47BC3}"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425206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accent3">
                <a:lumMod val="50000"/>
              </a:schemeClr>
            </a:solidFill>
          </a:ln>
        </p:spPr>
        <p:txBody>
          <a:bodyPr>
            <a:noAutofit/>
          </a:bodyPr>
          <a:lstStyle/>
          <a:p>
            <a:r>
              <a:rPr lang="en-US" sz="2400" dirty="0"/>
              <a:t>Approximate Average Educational Debt </a:t>
            </a:r>
            <a:r>
              <a:rPr lang="en-US" sz="2400" b="1" u="sng" dirty="0"/>
              <a:t>Incurred</a:t>
            </a:r>
            <a:r>
              <a:rPr lang="en-US" sz="2400" dirty="0"/>
              <a:t> in Seminary</a:t>
            </a:r>
            <a:br>
              <a:rPr lang="en-US" sz="2400" dirty="0"/>
            </a:br>
            <a:r>
              <a:rPr lang="en-US" sz="2400" dirty="0"/>
              <a:t>All Graduates, 2013-14 to 2019-2020</a:t>
            </a:r>
          </a:p>
        </p:txBody>
      </p:sp>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2</a:t>
            </a:fld>
            <a:endParaRPr lang="en-US">
              <a:solidFill>
                <a:prstClr val="black">
                  <a:tint val="75000"/>
                </a:prstClr>
              </a:solidFill>
            </a:endParaRPr>
          </a:p>
        </p:txBody>
      </p:sp>
      <p:sp>
        <p:nvSpPr>
          <p:cNvPr id="6" name="TextBox 5"/>
          <p:cNvSpPr txBox="1"/>
          <p:nvPr/>
        </p:nvSpPr>
        <p:spPr>
          <a:xfrm>
            <a:off x="76200" y="6538913"/>
            <a:ext cx="5181600" cy="307777"/>
          </a:xfrm>
          <a:prstGeom prst="rect">
            <a:avLst/>
          </a:prstGeom>
          <a:noFill/>
        </p:spPr>
        <p:txBody>
          <a:bodyPr wrap="square" rtlCol="0">
            <a:spAutoFit/>
          </a:bodyPr>
          <a:lstStyle/>
          <a:p>
            <a:r>
              <a:rPr lang="en-US" sz="1400" dirty="0">
                <a:solidFill>
                  <a:prstClr val="black"/>
                </a:solidFill>
              </a:rPr>
              <a:t>Source: GSQ Total School Profile Table 7, GSQ Question 13b</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12625533"/>
              </p:ext>
            </p:extLst>
          </p:nvPr>
        </p:nvGraphicFramePr>
        <p:xfrm>
          <a:off x="3733800" y="1624013"/>
          <a:ext cx="7848600" cy="473233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09600" y="1624013"/>
            <a:ext cx="2701290" cy="2123658"/>
          </a:xfrm>
          <a:prstGeom prst="rect">
            <a:avLst/>
          </a:prstGeom>
          <a:solidFill>
            <a:schemeClr val="accent3">
              <a:lumMod val="50000"/>
            </a:schemeClr>
          </a:solidFill>
        </p:spPr>
        <p:txBody>
          <a:bodyPr wrap="square" rtlCol="0">
            <a:spAutoFit/>
          </a:bodyPr>
          <a:lstStyle/>
          <a:p>
            <a:pPr algn="ctr"/>
            <a:r>
              <a:rPr lang="en-US" sz="2400" dirty="0">
                <a:solidFill>
                  <a:prstClr val="white"/>
                </a:solidFill>
              </a:rPr>
              <a:t>Average Debt incurred by Borrowers in </a:t>
            </a:r>
          </a:p>
          <a:p>
            <a:pPr algn="ctr"/>
            <a:r>
              <a:rPr lang="en-US" sz="2400" dirty="0">
                <a:solidFill>
                  <a:prstClr val="white"/>
                </a:solidFill>
              </a:rPr>
              <a:t>2019-2020:</a:t>
            </a:r>
            <a:endParaRPr lang="en-US" sz="2800" dirty="0">
              <a:solidFill>
                <a:prstClr val="white"/>
              </a:solidFill>
            </a:endParaRPr>
          </a:p>
          <a:p>
            <a:pPr algn="ctr"/>
            <a:r>
              <a:rPr lang="en-US" sz="3600" b="1" dirty="0">
                <a:solidFill>
                  <a:prstClr val="white"/>
                </a:solidFill>
              </a:rPr>
              <a:t>$33,537</a:t>
            </a:r>
          </a:p>
        </p:txBody>
      </p:sp>
      <p:grpSp>
        <p:nvGrpSpPr>
          <p:cNvPr id="18" name="Group 17"/>
          <p:cNvGrpSpPr/>
          <p:nvPr/>
        </p:nvGrpSpPr>
        <p:grpSpPr>
          <a:xfrm>
            <a:off x="741045" y="3954046"/>
            <a:ext cx="2438400" cy="2262083"/>
            <a:chOff x="9850120" y="1002030"/>
            <a:chExt cx="2438400" cy="2262083"/>
          </a:xfrm>
        </p:grpSpPr>
        <p:sp>
          <p:nvSpPr>
            <p:cNvPr id="17" name="Oval 16"/>
            <p:cNvSpPr/>
            <p:nvPr/>
          </p:nvSpPr>
          <p:spPr>
            <a:xfrm>
              <a:off x="9850120" y="1002030"/>
              <a:ext cx="2438400" cy="2262083"/>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0044430" y="1182639"/>
              <a:ext cx="2057400" cy="1754326"/>
            </a:xfrm>
            <a:prstGeom prst="rect">
              <a:avLst/>
            </a:prstGeom>
            <a:noFill/>
          </p:spPr>
          <p:txBody>
            <a:bodyPr wrap="square" rtlCol="0">
              <a:spAutoFit/>
            </a:bodyPr>
            <a:lstStyle/>
            <a:p>
              <a:pPr algn="ctr"/>
              <a:r>
                <a:rPr lang="en-US" sz="2000" dirty="0">
                  <a:solidFill>
                    <a:prstClr val="black"/>
                  </a:solidFill>
                </a:rPr>
                <a:t>Since 2015, </a:t>
              </a:r>
            </a:p>
            <a:p>
              <a:pPr algn="ctr"/>
              <a:r>
                <a:rPr lang="en-US" sz="2000" dirty="0">
                  <a:solidFill>
                    <a:prstClr val="black"/>
                  </a:solidFill>
                </a:rPr>
                <a:t>average borrowers debt decreased by </a:t>
              </a:r>
              <a:r>
                <a:rPr lang="en-US" sz="2800" b="1" dirty="0">
                  <a:solidFill>
                    <a:prstClr val="black"/>
                  </a:solidFill>
                </a:rPr>
                <a:t>$3,275 (9%) </a:t>
              </a:r>
            </a:p>
          </p:txBody>
        </p:sp>
      </p:grpSp>
    </p:spTree>
    <p:extLst>
      <p:ext uri="{BB962C8B-B14F-4D97-AF65-F5344CB8AC3E}">
        <p14:creationId xmlns:p14="http://schemas.microsoft.com/office/powerpoint/2010/main" val="33839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accent3">
                <a:lumMod val="50000"/>
              </a:schemeClr>
            </a:solidFill>
          </a:ln>
        </p:spPr>
        <p:txBody>
          <a:bodyPr>
            <a:noAutofit/>
          </a:bodyPr>
          <a:lstStyle/>
          <a:p>
            <a:r>
              <a:rPr lang="en-US" sz="2400" dirty="0"/>
              <a:t>Educational Debt Ranges </a:t>
            </a:r>
            <a:r>
              <a:rPr lang="en-US" sz="2400" b="1" u="sng" dirty="0"/>
              <a:t>Incurred</a:t>
            </a:r>
            <a:r>
              <a:rPr lang="en-US" sz="2400" dirty="0"/>
              <a:t>, % of All Graduates</a:t>
            </a:r>
            <a:br>
              <a:rPr lang="en-US" sz="2400" dirty="0"/>
            </a:br>
            <a:r>
              <a:rPr lang="en-US" sz="2400" dirty="0"/>
              <a:t>2006-2007 to 2019-2020</a:t>
            </a:r>
          </a:p>
        </p:txBody>
      </p:sp>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3</a:t>
            </a:fld>
            <a:endParaRPr lang="en-US">
              <a:solidFill>
                <a:prstClr val="black">
                  <a:tint val="75000"/>
                </a:prstClr>
              </a:solidFill>
            </a:endParaRPr>
          </a:p>
        </p:txBody>
      </p:sp>
      <p:sp>
        <p:nvSpPr>
          <p:cNvPr id="6" name="TextBox 5"/>
          <p:cNvSpPr txBox="1"/>
          <p:nvPr/>
        </p:nvSpPr>
        <p:spPr>
          <a:xfrm>
            <a:off x="76200" y="6538913"/>
            <a:ext cx="5181600" cy="307777"/>
          </a:xfrm>
          <a:prstGeom prst="rect">
            <a:avLst/>
          </a:prstGeom>
          <a:noFill/>
        </p:spPr>
        <p:txBody>
          <a:bodyPr wrap="square" rtlCol="0">
            <a:spAutoFit/>
          </a:bodyPr>
          <a:lstStyle/>
          <a:p>
            <a:r>
              <a:rPr lang="en-US" sz="1400" dirty="0">
                <a:solidFill>
                  <a:prstClr val="black"/>
                </a:solidFill>
              </a:rPr>
              <a:t>Source: GSQ Total School Profile Table 7, GSQ Question 13b</a:t>
            </a:r>
          </a:p>
        </p:txBody>
      </p:sp>
      <p:graphicFrame>
        <p:nvGraphicFramePr>
          <p:cNvPr id="14" name="Diagram 13"/>
          <p:cNvGraphicFramePr/>
          <p:nvPr>
            <p:extLst>
              <p:ext uri="{D42A27DB-BD31-4B8C-83A1-F6EECF244321}">
                <p14:modId xmlns:p14="http://schemas.microsoft.com/office/powerpoint/2010/main" val="4246016978"/>
              </p:ext>
            </p:extLst>
          </p:nvPr>
        </p:nvGraphicFramePr>
        <p:xfrm>
          <a:off x="9448800" y="1981200"/>
          <a:ext cx="24384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8">
            <a:extLst>
              <a:ext uri="{FF2B5EF4-FFF2-40B4-BE49-F238E27FC236}">
                <a16:creationId xmlns:a16="http://schemas.microsoft.com/office/drawing/2014/main" id="{82ADD51E-E1D6-416A-8782-A624EB29A618}"/>
              </a:ext>
            </a:extLst>
          </p:cNvPr>
          <p:cNvGraphicFramePr>
            <a:graphicFrameLocks noGrp="1"/>
          </p:cNvGraphicFramePr>
          <p:nvPr>
            <p:ph idx="1"/>
            <p:extLst>
              <p:ext uri="{D42A27DB-BD31-4B8C-83A1-F6EECF244321}">
                <p14:modId xmlns:p14="http://schemas.microsoft.com/office/powerpoint/2010/main" val="2825766542"/>
              </p:ext>
            </p:extLst>
          </p:nvPr>
        </p:nvGraphicFramePr>
        <p:xfrm>
          <a:off x="634409" y="1600200"/>
          <a:ext cx="8458200" cy="473307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52730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solidFill>
            <a:schemeClr val="bg1"/>
          </a:solidFill>
          <a:ln>
            <a:solidFill>
              <a:schemeClr val="accent3">
                <a:lumMod val="50000"/>
              </a:schemeClr>
            </a:solidFill>
          </a:ln>
        </p:spPr>
        <p:txBody>
          <a:bodyPr>
            <a:noAutofit/>
          </a:bodyPr>
          <a:lstStyle/>
          <a:p>
            <a:r>
              <a:rPr lang="en-US" sz="2400" dirty="0"/>
              <a:t>Average Debt </a:t>
            </a:r>
            <a:r>
              <a:rPr lang="en-US" sz="2400" b="1" u="sng" dirty="0"/>
              <a:t>Incurred </a:t>
            </a:r>
            <a:r>
              <a:rPr lang="en-US" sz="2400" dirty="0"/>
              <a:t>in Seminary </a:t>
            </a:r>
            <a:r>
              <a:rPr lang="en-US" sz="2400" i="1" dirty="0"/>
              <a:t>and </a:t>
            </a:r>
            <a:r>
              <a:rPr lang="en-US" sz="2400" dirty="0"/>
              <a:t>% of Borrowers</a:t>
            </a:r>
            <a:br>
              <a:rPr lang="en-US" sz="2400" dirty="0"/>
            </a:br>
            <a:r>
              <a:rPr lang="en-US" sz="2400" dirty="0"/>
              <a:t>by Degree Program, 2013-2014 to 2019-2020 Graduates</a:t>
            </a:r>
          </a:p>
        </p:txBody>
      </p:sp>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4</a:t>
            </a:fld>
            <a:endParaRPr lang="en-US" dirty="0">
              <a:solidFill>
                <a:prstClr val="black">
                  <a:tint val="75000"/>
                </a:prstClr>
              </a:solidFill>
            </a:endParaRPr>
          </a:p>
        </p:txBody>
      </p:sp>
      <p:sp>
        <p:nvSpPr>
          <p:cNvPr id="6" name="TextBox 5"/>
          <p:cNvSpPr txBox="1"/>
          <p:nvPr/>
        </p:nvSpPr>
        <p:spPr>
          <a:xfrm>
            <a:off x="76200" y="6538913"/>
            <a:ext cx="5181600" cy="307777"/>
          </a:xfrm>
          <a:prstGeom prst="rect">
            <a:avLst/>
          </a:prstGeom>
          <a:noFill/>
        </p:spPr>
        <p:txBody>
          <a:bodyPr wrap="square" rtlCol="0">
            <a:spAutoFit/>
          </a:bodyPr>
          <a:lstStyle/>
          <a:p>
            <a:r>
              <a:rPr lang="en-US" sz="1400" dirty="0">
                <a:solidFill>
                  <a:prstClr val="black"/>
                </a:solidFill>
              </a:rPr>
              <a:t>Source: GSQ Total School Profile Table 7, GSQ Questions 1a and 13b</a:t>
            </a:r>
          </a:p>
        </p:txBody>
      </p:sp>
      <p:graphicFrame>
        <p:nvGraphicFramePr>
          <p:cNvPr id="9" name="Chart 8"/>
          <p:cNvGraphicFramePr/>
          <p:nvPr>
            <p:extLst>
              <p:ext uri="{D42A27DB-BD31-4B8C-83A1-F6EECF244321}">
                <p14:modId xmlns:p14="http://schemas.microsoft.com/office/powerpoint/2010/main" val="785781465"/>
              </p:ext>
            </p:extLst>
          </p:nvPr>
        </p:nvGraphicFramePr>
        <p:xfrm>
          <a:off x="609600" y="1265667"/>
          <a:ext cx="10972800" cy="50906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0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2" dur="500"/>
                                        <p:tgtEl>
                                          <p:spTgt spid="9">
                                            <p:graphicEl>
                                              <a:chart seriesIdx="0"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5" dur="500"/>
                                        <p:tgtEl>
                                          <p:spTgt spid="9">
                                            <p:graphicEl>
                                              <a:chart seriesIdx="1"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18" dur="500"/>
                                        <p:tgtEl>
                                          <p:spTgt spid="9">
                                            <p:graphicEl>
                                              <a:chart seriesIdx="2"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fade">
                                      <p:cBhvr>
                                        <p:cTn id="23" dur="500"/>
                                        <p:tgtEl>
                                          <p:spTgt spid="9">
                                            <p:graphicEl>
                                              <a:chart seriesIdx="3" categoryIdx="-4" bldStep="series"/>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chart seriesIdx="4" categoryIdx="-4" bldStep="series"/>
                                            </p:graphicEl>
                                          </p:spTgt>
                                        </p:tgtEl>
                                        <p:attrNameLst>
                                          <p:attrName>style.visibility</p:attrName>
                                        </p:attrNameLst>
                                      </p:cBhvr>
                                      <p:to>
                                        <p:strVal val="visible"/>
                                      </p:to>
                                    </p:set>
                                    <p:animEffect transition="in" filter="fade">
                                      <p:cBhvr>
                                        <p:cTn id="26" dur="500"/>
                                        <p:tgtEl>
                                          <p:spTgt spid="9">
                                            <p:graphicEl>
                                              <a:chart seriesIdx="4" categoryIdx="-4" bldStep="series"/>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graphicEl>
                                              <a:chart seriesIdx="5" categoryIdx="-4" bldStep="series"/>
                                            </p:graphicEl>
                                          </p:spTgt>
                                        </p:tgtEl>
                                        <p:attrNameLst>
                                          <p:attrName>style.visibility</p:attrName>
                                        </p:attrNameLst>
                                      </p:cBhvr>
                                      <p:to>
                                        <p:strVal val="visible"/>
                                      </p:to>
                                    </p:set>
                                    <p:animEffect transition="in" filter="fade">
                                      <p:cBhvr>
                                        <p:cTn id="29" dur="500"/>
                                        <p:tgtEl>
                                          <p:spTgt spid="9">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solidFill>
            <a:schemeClr val="bg1"/>
          </a:solidFill>
          <a:ln>
            <a:solidFill>
              <a:schemeClr val="accent3">
                <a:lumMod val="50000"/>
              </a:schemeClr>
            </a:solidFill>
          </a:ln>
        </p:spPr>
        <p:txBody>
          <a:bodyPr>
            <a:noAutofit/>
          </a:bodyPr>
          <a:lstStyle/>
          <a:p>
            <a:r>
              <a:rPr lang="en-US" sz="2400" dirty="0"/>
              <a:t>Educational Debt </a:t>
            </a:r>
            <a:r>
              <a:rPr lang="en-US" sz="2400" b="1" u="sng" dirty="0"/>
              <a:t>Incurred </a:t>
            </a:r>
            <a:r>
              <a:rPr lang="en-US" sz="2400" dirty="0"/>
              <a:t>in Seminary</a:t>
            </a:r>
            <a:br>
              <a:rPr lang="en-US" sz="2400" dirty="0"/>
            </a:br>
            <a:r>
              <a:rPr lang="en-US" sz="2400" dirty="0"/>
              <a:t>by Race/Ethnicity, 2019-2020 Graduates</a:t>
            </a:r>
          </a:p>
        </p:txBody>
      </p:sp>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5</a:t>
            </a:fld>
            <a:endParaRPr lang="en-US" dirty="0">
              <a:solidFill>
                <a:prstClr val="black">
                  <a:tint val="75000"/>
                </a:prstClr>
              </a:solidFill>
            </a:endParaRPr>
          </a:p>
        </p:txBody>
      </p:sp>
      <p:sp>
        <p:nvSpPr>
          <p:cNvPr id="6" name="TextBox 5"/>
          <p:cNvSpPr txBox="1"/>
          <p:nvPr/>
        </p:nvSpPr>
        <p:spPr>
          <a:xfrm>
            <a:off x="76200" y="6538913"/>
            <a:ext cx="5181600" cy="307777"/>
          </a:xfrm>
          <a:prstGeom prst="rect">
            <a:avLst/>
          </a:prstGeom>
          <a:noFill/>
        </p:spPr>
        <p:txBody>
          <a:bodyPr wrap="square" rtlCol="0">
            <a:spAutoFit/>
          </a:bodyPr>
          <a:lstStyle/>
          <a:p>
            <a:r>
              <a:rPr lang="en-US" sz="1400" dirty="0">
                <a:solidFill>
                  <a:prstClr val="black"/>
                </a:solidFill>
              </a:rPr>
              <a:t>Source: GSQ Total School Profile Table 7, GSQ Questions 8 and 13b</a:t>
            </a:r>
          </a:p>
        </p:txBody>
      </p:sp>
      <p:sp>
        <p:nvSpPr>
          <p:cNvPr id="5" name="Content Placeholder 4">
            <a:extLst>
              <a:ext uri="{FF2B5EF4-FFF2-40B4-BE49-F238E27FC236}">
                <a16:creationId xmlns:a16="http://schemas.microsoft.com/office/drawing/2014/main" id="{3C852F1F-B972-40A7-B3EA-F0D662C7CA27}"/>
              </a:ext>
            </a:extLst>
          </p:cNvPr>
          <p:cNvSpPr>
            <a:spLocks noGrp="1"/>
          </p:cNvSpPr>
          <p:nvPr>
            <p:ph idx="1"/>
          </p:nvPr>
        </p:nvSpPr>
        <p:spPr/>
        <p:txBody>
          <a:bodyPr/>
          <a:lstStyle/>
          <a:p>
            <a:endParaRPr lang="en-US" dirty="0"/>
          </a:p>
        </p:txBody>
      </p:sp>
      <p:graphicFrame>
        <p:nvGraphicFramePr>
          <p:cNvPr id="15" name="Content Placeholder 13">
            <a:extLst>
              <a:ext uri="{FF2B5EF4-FFF2-40B4-BE49-F238E27FC236}">
                <a16:creationId xmlns:a16="http://schemas.microsoft.com/office/drawing/2014/main" id="{0EBDDBBC-134F-4DD9-BE42-3B0850A464F8}"/>
              </a:ext>
            </a:extLst>
          </p:cNvPr>
          <p:cNvGraphicFramePr>
            <a:graphicFrameLocks/>
          </p:cNvGraphicFramePr>
          <p:nvPr>
            <p:extLst>
              <p:ext uri="{D42A27DB-BD31-4B8C-83A1-F6EECF244321}">
                <p14:modId xmlns:p14="http://schemas.microsoft.com/office/powerpoint/2010/main" val="3872018062"/>
              </p:ext>
            </p:extLst>
          </p:nvPr>
        </p:nvGraphicFramePr>
        <p:xfrm>
          <a:off x="609600" y="1143000"/>
          <a:ext cx="10972800" cy="521335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C8A80332-A114-4C01-A3ED-92D162D5D91C}"/>
              </a:ext>
            </a:extLst>
          </p:cNvPr>
          <p:cNvSpPr txBox="1"/>
          <p:nvPr/>
        </p:nvSpPr>
        <p:spPr>
          <a:xfrm>
            <a:off x="1566333" y="2864124"/>
            <a:ext cx="1143000" cy="1046440"/>
          </a:xfrm>
          <a:prstGeom prst="rect">
            <a:avLst/>
          </a:prstGeom>
          <a:solidFill>
            <a:schemeClr val="bg1"/>
          </a:solidFill>
          <a:ln>
            <a:solidFill>
              <a:schemeClr val="tx1"/>
            </a:solidFill>
          </a:ln>
        </p:spPr>
        <p:txBody>
          <a:bodyPr wrap="square" rtlCol="0">
            <a:spAutoFit/>
          </a:bodyPr>
          <a:lstStyle/>
          <a:p>
            <a:pPr algn="ctr"/>
            <a:r>
              <a:rPr lang="en-US" sz="1400" dirty="0"/>
              <a:t>Average Debt Borrowers</a:t>
            </a:r>
          </a:p>
          <a:p>
            <a:pPr algn="ctr"/>
            <a:r>
              <a:rPr lang="en-US" b="1" dirty="0"/>
              <a:t>$31,900</a:t>
            </a:r>
          </a:p>
        </p:txBody>
      </p:sp>
      <p:sp>
        <p:nvSpPr>
          <p:cNvPr id="23" name="TextBox 22">
            <a:extLst>
              <a:ext uri="{FF2B5EF4-FFF2-40B4-BE49-F238E27FC236}">
                <a16:creationId xmlns:a16="http://schemas.microsoft.com/office/drawing/2014/main" id="{6781C9B7-3884-40E1-84F0-50C6B0B8D15C}"/>
              </a:ext>
            </a:extLst>
          </p:cNvPr>
          <p:cNvSpPr txBox="1"/>
          <p:nvPr/>
        </p:nvSpPr>
        <p:spPr>
          <a:xfrm>
            <a:off x="3285490" y="1676400"/>
            <a:ext cx="1143000" cy="1046440"/>
          </a:xfrm>
          <a:prstGeom prst="rect">
            <a:avLst/>
          </a:prstGeom>
          <a:solidFill>
            <a:schemeClr val="bg1"/>
          </a:solidFill>
          <a:ln>
            <a:solidFill>
              <a:schemeClr val="tx1"/>
            </a:solidFill>
          </a:ln>
        </p:spPr>
        <p:txBody>
          <a:bodyPr wrap="square" rtlCol="0">
            <a:spAutoFit/>
          </a:bodyPr>
          <a:lstStyle/>
          <a:p>
            <a:pPr algn="ctr"/>
            <a:r>
              <a:rPr lang="en-US" sz="1400" dirty="0"/>
              <a:t>Average Debt Borrowers</a:t>
            </a:r>
          </a:p>
          <a:p>
            <a:pPr algn="ctr"/>
            <a:r>
              <a:rPr lang="en-US" b="1" dirty="0"/>
              <a:t>$42,700</a:t>
            </a:r>
          </a:p>
        </p:txBody>
      </p:sp>
      <p:sp>
        <p:nvSpPr>
          <p:cNvPr id="24" name="TextBox 23">
            <a:extLst>
              <a:ext uri="{FF2B5EF4-FFF2-40B4-BE49-F238E27FC236}">
                <a16:creationId xmlns:a16="http://schemas.microsoft.com/office/drawing/2014/main" id="{708AA56F-5E4B-4145-AFCF-8F0587461D14}"/>
              </a:ext>
            </a:extLst>
          </p:cNvPr>
          <p:cNvSpPr txBox="1"/>
          <p:nvPr/>
        </p:nvSpPr>
        <p:spPr>
          <a:xfrm>
            <a:off x="4953000" y="2438400"/>
            <a:ext cx="1143000" cy="1046440"/>
          </a:xfrm>
          <a:prstGeom prst="rect">
            <a:avLst/>
          </a:prstGeom>
          <a:solidFill>
            <a:schemeClr val="bg1"/>
          </a:solidFill>
          <a:ln>
            <a:solidFill>
              <a:schemeClr val="tx1"/>
            </a:solidFill>
          </a:ln>
        </p:spPr>
        <p:txBody>
          <a:bodyPr wrap="square" rtlCol="0">
            <a:spAutoFit/>
          </a:bodyPr>
          <a:lstStyle/>
          <a:p>
            <a:pPr algn="ctr"/>
            <a:r>
              <a:rPr lang="en-US" sz="1400" dirty="0"/>
              <a:t>Average Debt Borrowers</a:t>
            </a:r>
          </a:p>
          <a:p>
            <a:pPr algn="ctr"/>
            <a:r>
              <a:rPr lang="en-US" b="1" dirty="0"/>
              <a:t>$34,000</a:t>
            </a:r>
          </a:p>
        </p:txBody>
      </p:sp>
      <p:sp>
        <p:nvSpPr>
          <p:cNvPr id="25" name="TextBox 24">
            <a:extLst>
              <a:ext uri="{FF2B5EF4-FFF2-40B4-BE49-F238E27FC236}">
                <a16:creationId xmlns:a16="http://schemas.microsoft.com/office/drawing/2014/main" id="{092179FB-31E3-4E08-B197-3D7CA0A1BC9E}"/>
              </a:ext>
            </a:extLst>
          </p:cNvPr>
          <p:cNvSpPr txBox="1"/>
          <p:nvPr/>
        </p:nvSpPr>
        <p:spPr>
          <a:xfrm>
            <a:off x="6667500" y="2199620"/>
            <a:ext cx="1143000" cy="1046440"/>
          </a:xfrm>
          <a:prstGeom prst="rect">
            <a:avLst/>
          </a:prstGeom>
          <a:solidFill>
            <a:schemeClr val="bg1"/>
          </a:solidFill>
          <a:ln>
            <a:solidFill>
              <a:schemeClr val="tx1"/>
            </a:solidFill>
          </a:ln>
        </p:spPr>
        <p:txBody>
          <a:bodyPr wrap="square" rtlCol="0">
            <a:spAutoFit/>
          </a:bodyPr>
          <a:lstStyle/>
          <a:p>
            <a:pPr algn="ctr"/>
            <a:r>
              <a:rPr lang="en-US" sz="1400" dirty="0"/>
              <a:t>Average Debt Borrowers</a:t>
            </a:r>
          </a:p>
          <a:p>
            <a:pPr algn="ctr"/>
            <a:r>
              <a:rPr lang="en-US" b="1" dirty="0"/>
              <a:t>$35,000</a:t>
            </a:r>
          </a:p>
        </p:txBody>
      </p:sp>
      <p:sp>
        <p:nvSpPr>
          <p:cNvPr id="26" name="TextBox 25">
            <a:extLst>
              <a:ext uri="{FF2B5EF4-FFF2-40B4-BE49-F238E27FC236}">
                <a16:creationId xmlns:a16="http://schemas.microsoft.com/office/drawing/2014/main" id="{CC363016-F269-4A32-AF97-5FDDF1B6CA8D}"/>
              </a:ext>
            </a:extLst>
          </p:cNvPr>
          <p:cNvSpPr txBox="1"/>
          <p:nvPr/>
        </p:nvSpPr>
        <p:spPr>
          <a:xfrm>
            <a:off x="8335010" y="1676400"/>
            <a:ext cx="1143000" cy="1046440"/>
          </a:xfrm>
          <a:prstGeom prst="rect">
            <a:avLst/>
          </a:prstGeom>
          <a:solidFill>
            <a:schemeClr val="bg1"/>
          </a:solidFill>
          <a:ln>
            <a:solidFill>
              <a:schemeClr val="tx1"/>
            </a:solidFill>
          </a:ln>
        </p:spPr>
        <p:txBody>
          <a:bodyPr wrap="square" rtlCol="0">
            <a:spAutoFit/>
          </a:bodyPr>
          <a:lstStyle/>
          <a:p>
            <a:pPr algn="ctr"/>
            <a:r>
              <a:rPr lang="en-US" sz="1400" dirty="0"/>
              <a:t>Average Debt Borrowers</a:t>
            </a:r>
          </a:p>
          <a:p>
            <a:pPr algn="ctr"/>
            <a:r>
              <a:rPr lang="en-US" b="1" dirty="0"/>
              <a:t>$42,700</a:t>
            </a:r>
          </a:p>
        </p:txBody>
      </p:sp>
      <p:sp>
        <p:nvSpPr>
          <p:cNvPr id="27" name="TextBox 26">
            <a:extLst>
              <a:ext uri="{FF2B5EF4-FFF2-40B4-BE49-F238E27FC236}">
                <a16:creationId xmlns:a16="http://schemas.microsoft.com/office/drawing/2014/main" id="{A58D8142-2D22-468F-A5B5-46D2D7133C23}"/>
              </a:ext>
            </a:extLst>
          </p:cNvPr>
          <p:cNvSpPr txBox="1"/>
          <p:nvPr/>
        </p:nvSpPr>
        <p:spPr>
          <a:xfrm>
            <a:off x="10049510" y="2961620"/>
            <a:ext cx="1143000" cy="1046440"/>
          </a:xfrm>
          <a:prstGeom prst="rect">
            <a:avLst/>
          </a:prstGeom>
          <a:solidFill>
            <a:schemeClr val="bg1"/>
          </a:solidFill>
          <a:ln>
            <a:solidFill>
              <a:schemeClr val="tx1"/>
            </a:solidFill>
          </a:ln>
        </p:spPr>
        <p:txBody>
          <a:bodyPr wrap="square" rtlCol="0">
            <a:spAutoFit/>
          </a:bodyPr>
          <a:lstStyle/>
          <a:p>
            <a:pPr algn="ctr"/>
            <a:r>
              <a:rPr lang="en-US" sz="1400" dirty="0"/>
              <a:t>Average Debt Borrowers</a:t>
            </a:r>
          </a:p>
          <a:p>
            <a:pPr algn="ctr"/>
            <a:r>
              <a:rPr lang="en-US" b="1" dirty="0"/>
              <a:t>$31,200</a:t>
            </a:r>
          </a:p>
        </p:txBody>
      </p:sp>
    </p:spTree>
    <p:extLst>
      <p:ext uri="{BB962C8B-B14F-4D97-AF65-F5344CB8AC3E}">
        <p14:creationId xmlns:p14="http://schemas.microsoft.com/office/powerpoint/2010/main" val="29030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accent3">
                <a:lumMod val="50000"/>
              </a:schemeClr>
            </a:solidFill>
          </a:ln>
        </p:spPr>
        <p:txBody>
          <a:bodyPr>
            <a:noAutofit/>
          </a:bodyPr>
          <a:lstStyle/>
          <a:p>
            <a:r>
              <a:rPr lang="en-US" sz="2400" dirty="0"/>
              <a:t>Educational Debt Incurred in Seminary</a:t>
            </a:r>
            <a:br>
              <a:rPr lang="en-US" sz="2400" dirty="0"/>
            </a:br>
            <a:r>
              <a:rPr lang="en-US" sz="2400" dirty="0"/>
              <a:t>All Graduates by Age, 2019-2020</a:t>
            </a:r>
          </a:p>
        </p:txBody>
      </p:sp>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6</a:t>
            </a:fld>
            <a:endParaRPr lang="en-US" dirty="0">
              <a:solidFill>
                <a:prstClr val="black">
                  <a:tint val="75000"/>
                </a:prstClr>
              </a:solidFill>
            </a:endParaRPr>
          </a:p>
        </p:txBody>
      </p:sp>
      <p:sp>
        <p:nvSpPr>
          <p:cNvPr id="6" name="TextBox 5"/>
          <p:cNvSpPr txBox="1"/>
          <p:nvPr/>
        </p:nvSpPr>
        <p:spPr>
          <a:xfrm>
            <a:off x="76200" y="6477000"/>
            <a:ext cx="5410200" cy="307777"/>
          </a:xfrm>
          <a:prstGeom prst="rect">
            <a:avLst/>
          </a:prstGeom>
          <a:noFill/>
        </p:spPr>
        <p:txBody>
          <a:bodyPr wrap="square" rtlCol="0">
            <a:spAutoFit/>
          </a:bodyPr>
          <a:lstStyle/>
          <a:p>
            <a:r>
              <a:rPr lang="en-US" sz="1400" dirty="0">
                <a:solidFill>
                  <a:prstClr val="black"/>
                </a:solidFill>
              </a:rPr>
              <a:t>Source: GSQ Total School Profile Table 7, GSQ Questions 6 and 13b</a:t>
            </a:r>
          </a:p>
        </p:txBody>
      </p:sp>
      <p:grpSp>
        <p:nvGrpSpPr>
          <p:cNvPr id="8" name="Group 7"/>
          <p:cNvGrpSpPr>
            <a:grpSpLocks noChangeAspect="1"/>
          </p:cNvGrpSpPr>
          <p:nvPr/>
        </p:nvGrpSpPr>
        <p:grpSpPr>
          <a:xfrm>
            <a:off x="9519441" y="1105003"/>
            <a:ext cx="2146838" cy="2095398"/>
            <a:chOff x="9982200" y="1258888"/>
            <a:chExt cx="1908175" cy="1862454"/>
          </a:xfrm>
        </p:grpSpPr>
        <p:sp>
          <p:nvSpPr>
            <p:cNvPr id="10" name="Oval 9"/>
            <p:cNvSpPr/>
            <p:nvPr/>
          </p:nvSpPr>
          <p:spPr>
            <a:xfrm>
              <a:off x="9982200" y="1258888"/>
              <a:ext cx="1908175" cy="1862454"/>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0078720" y="1518842"/>
              <a:ext cx="1715135" cy="1449875"/>
            </a:xfrm>
            <a:prstGeom prst="rect">
              <a:avLst/>
            </a:prstGeom>
            <a:noFill/>
          </p:spPr>
          <p:txBody>
            <a:bodyPr wrap="square" rtlCol="0">
              <a:spAutoFit/>
            </a:bodyPr>
            <a:lstStyle/>
            <a:p>
              <a:pPr algn="ctr"/>
              <a:r>
                <a:rPr lang="en-US" sz="2000" dirty="0">
                  <a:solidFill>
                    <a:prstClr val="black"/>
                  </a:solidFill>
                </a:rPr>
                <a:t>Older graduates borrow as much or more than younger graduates</a:t>
              </a:r>
            </a:p>
          </p:txBody>
        </p:sp>
      </p:grpSp>
      <p:graphicFrame>
        <p:nvGraphicFramePr>
          <p:cNvPr id="12" name="Content Placeholder 8">
            <a:extLst>
              <a:ext uri="{FF2B5EF4-FFF2-40B4-BE49-F238E27FC236}">
                <a16:creationId xmlns:a16="http://schemas.microsoft.com/office/drawing/2014/main" id="{9EA77C8A-D7CB-4574-B598-85CF277D0B00}"/>
              </a:ext>
            </a:extLst>
          </p:cNvPr>
          <p:cNvGraphicFramePr>
            <a:graphicFrameLocks noGrp="1"/>
          </p:cNvGraphicFramePr>
          <p:nvPr>
            <p:ph idx="1"/>
            <p:extLst>
              <p:ext uri="{D42A27DB-BD31-4B8C-83A1-F6EECF244321}">
                <p14:modId xmlns:p14="http://schemas.microsoft.com/office/powerpoint/2010/main" val="856586488"/>
              </p:ext>
            </p:extLst>
          </p:nvPr>
        </p:nvGraphicFramePr>
        <p:xfrm>
          <a:off x="609600" y="1600200"/>
          <a:ext cx="8610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223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accent3">
                <a:lumMod val="50000"/>
              </a:schemeClr>
            </a:solidFill>
          </a:ln>
        </p:spPr>
        <p:txBody>
          <a:bodyPr>
            <a:noAutofit/>
          </a:bodyPr>
          <a:lstStyle/>
          <a:p>
            <a:r>
              <a:rPr lang="en-US" sz="2400" dirty="0"/>
              <a:t>Approximate Average Educational Debt </a:t>
            </a:r>
            <a:r>
              <a:rPr lang="en-US" sz="2400" b="1" u="sng" dirty="0"/>
              <a:t>Brought</a:t>
            </a:r>
            <a:r>
              <a:rPr lang="en-US" sz="2400" dirty="0"/>
              <a:t> to Seminary</a:t>
            </a:r>
            <a:br>
              <a:rPr lang="en-US" sz="2400" dirty="0"/>
            </a:br>
            <a:r>
              <a:rPr lang="en-US" sz="2400" dirty="0"/>
              <a:t>All Graduates, 2013-14 to 2018-19</a:t>
            </a:r>
          </a:p>
        </p:txBody>
      </p:sp>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7</a:t>
            </a:fld>
            <a:endParaRPr lang="en-US">
              <a:solidFill>
                <a:prstClr val="black">
                  <a:tint val="75000"/>
                </a:prstClr>
              </a:solidFill>
            </a:endParaRPr>
          </a:p>
        </p:txBody>
      </p:sp>
      <p:sp>
        <p:nvSpPr>
          <p:cNvPr id="6" name="TextBox 5"/>
          <p:cNvSpPr txBox="1"/>
          <p:nvPr/>
        </p:nvSpPr>
        <p:spPr>
          <a:xfrm>
            <a:off x="76200" y="6538913"/>
            <a:ext cx="5181600" cy="307777"/>
          </a:xfrm>
          <a:prstGeom prst="rect">
            <a:avLst/>
          </a:prstGeom>
          <a:noFill/>
        </p:spPr>
        <p:txBody>
          <a:bodyPr wrap="square" rtlCol="0">
            <a:spAutoFit/>
          </a:bodyPr>
          <a:lstStyle/>
          <a:p>
            <a:r>
              <a:rPr lang="en-US" sz="1400" dirty="0">
                <a:solidFill>
                  <a:prstClr val="black"/>
                </a:solidFill>
              </a:rPr>
              <a:t>Source: GSQ Total School Profile Table 7, GSQ Question 13a</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55267410"/>
              </p:ext>
            </p:extLst>
          </p:nvPr>
        </p:nvGraphicFramePr>
        <p:xfrm>
          <a:off x="3733800" y="1624013"/>
          <a:ext cx="7848600" cy="473233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09600" y="1624013"/>
            <a:ext cx="2701290" cy="2123658"/>
          </a:xfrm>
          <a:prstGeom prst="rect">
            <a:avLst/>
          </a:prstGeom>
          <a:solidFill>
            <a:schemeClr val="accent3">
              <a:lumMod val="50000"/>
            </a:schemeClr>
          </a:solidFill>
        </p:spPr>
        <p:txBody>
          <a:bodyPr wrap="square" rtlCol="0">
            <a:spAutoFit/>
          </a:bodyPr>
          <a:lstStyle/>
          <a:p>
            <a:pPr algn="ctr"/>
            <a:r>
              <a:rPr lang="en-US" sz="2400" dirty="0">
                <a:solidFill>
                  <a:prstClr val="white"/>
                </a:solidFill>
              </a:rPr>
              <a:t>Average Debt brought by Borrowers in </a:t>
            </a:r>
          </a:p>
          <a:p>
            <a:pPr algn="ctr"/>
            <a:r>
              <a:rPr lang="en-US" sz="2400" dirty="0">
                <a:solidFill>
                  <a:prstClr val="white"/>
                </a:solidFill>
              </a:rPr>
              <a:t>2019-20:</a:t>
            </a:r>
            <a:endParaRPr lang="en-US" sz="2800" dirty="0">
              <a:solidFill>
                <a:prstClr val="white"/>
              </a:solidFill>
            </a:endParaRPr>
          </a:p>
          <a:p>
            <a:pPr algn="ctr"/>
            <a:r>
              <a:rPr lang="en-US" sz="3600" b="1" dirty="0">
                <a:solidFill>
                  <a:prstClr val="white"/>
                </a:solidFill>
              </a:rPr>
              <a:t>$32,642</a:t>
            </a:r>
          </a:p>
        </p:txBody>
      </p:sp>
      <p:grpSp>
        <p:nvGrpSpPr>
          <p:cNvPr id="10" name="Group 9"/>
          <p:cNvGrpSpPr/>
          <p:nvPr/>
        </p:nvGrpSpPr>
        <p:grpSpPr>
          <a:xfrm>
            <a:off x="9885680" y="1258888"/>
            <a:ext cx="1908175" cy="1862454"/>
            <a:chOff x="9982200" y="1258888"/>
            <a:chExt cx="1908175" cy="1862454"/>
          </a:xfrm>
        </p:grpSpPr>
        <p:sp>
          <p:nvSpPr>
            <p:cNvPr id="12" name="Oval 11"/>
            <p:cNvSpPr/>
            <p:nvPr/>
          </p:nvSpPr>
          <p:spPr>
            <a:xfrm>
              <a:off x="9982200" y="1258888"/>
              <a:ext cx="1908175" cy="1862454"/>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0072540" y="1417638"/>
              <a:ext cx="1721315" cy="1569660"/>
            </a:xfrm>
            <a:prstGeom prst="rect">
              <a:avLst/>
            </a:prstGeom>
            <a:noFill/>
          </p:spPr>
          <p:txBody>
            <a:bodyPr wrap="square" rtlCol="0">
              <a:spAutoFit/>
            </a:bodyPr>
            <a:lstStyle/>
            <a:p>
              <a:pPr algn="ctr"/>
              <a:r>
                <a:rPr lang="en-US" dirty="0">
                  <a:solidFill>
                    <a:prstClr val="black"/>
                  </a:solidFill>
                </a:rPr>
                <a:t>Since 2013, debt brought by borrowers has increased by:</a:t>
              </a:r>
            </a:p>
            <a:p>
              <a:pPr algn="ctr"/>
              <a:r>
                <a:rPr lang="en-US" sz="2400" b="1" dirty="0">
                  <a:solidFill>
                    <a:prstClr val="black"/>
                  </a:solidFill>
                </a:rPr>
                <a:t>$4,445</a:t>
              </a:r>
            </a:p>
          </p:txBody>
        </p:sp>
      </p:grpSp>
    </p:spTree>
    <p:extLst>
      <p:ext uri="{BB962C8B-B14F-4D97-AF65-F5344CB8AC3E}">
        <p14:creationId xmlns:p14="http://schemas.microsoft.com/office/powerpoint/2010/main" val="129278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accent3">
                <a:lumMod val="50000"/>
              </a:schemeClr>
            </a:solidFill>
          </a:ln>
        </p:spPr>
        <p:txBody>
          <a:bodyPr>
            <a:noAutofit/>
          </a:bodyPr>
          <a:lstStyle/>
          <a:p>
            <a:r>
              <a:rPr lang="en-US" sz="2400" dirty="0"/>
              <a:t>Educational Debt of All Graduates</a:t>
            </a:r>
            <a:br>
              <a:rPr lang="en-US" sz="2400" dirty="0"/>
            </a:br>
            <a:r>
              <a:rPr lang="en-US" sz="2400" dirty="0"/>
              <a:t>By Gender</a:t>
            </a:r>
            <a:r>
              <a:rPr lang="en-US" sz="2400"/>
              <a:t>, 2019-2020</a:t>
            </a:r>
            <a:endParaRPr lang="en-US" sz="2400" dirty="0"/>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322944771"/>
              </p:ext>
            </p:extLst>
          </p:nvPr>
        </p:nvGraphicFramePr>
        <p:xfrm>
          <a:off x="609600" y="1600200"/>
          <a:ext cx="6375400" cy="487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6"/>
          <p:cNvGraphicFramePr>
            <a:graphicFrameLocks noGrp="1"/>
          </p:cNvGraphicFramePr>
          <p:nvPr>
            <p:ph sz="half" idx="2"/>
            <p:extLst>
              <p:ext uri="{D42A27DB-BD31-4B8C-83A1-F6EECF244321}">
                <p14:modId xmlns:p14="http://schemas.microsoft.com/office/powerpoint/2010/main" val="3262511468"/>
              </p:ext>
            </p:extLst>
          </p:nvPr>
        </p:nvGraphicFramePr>
        <p:xfrm>
          <a:off x="6985000" y="1600200"/>
          <a:ext cx="4597400" cy="487680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p:cNvSpPr>
            <a:spLocks noGrp="1"/>
          </p:cNvSpPr>
          <p:nvPr>
            <p:ph type="sldNum" sz="quarter" idx="12"/>
          </p:nvPr>
        </p:nvSpPr>
        <p:spPr/>
        <p:txBody>
          <a:bodyPr/>
          <a:lstStyle/>
          <a:p>
            <a:fld id="{4CA9DCED-4263-4D2D-8869-692BA2C47BC3}" type="slidenum">
              <a:rPr lang="en-US" smtClean="0">
                <a:solidFill>
                  <a:prstClr val="black">
                    <a:tint val="75000"/>
                  </a:prstClr>
                </a:solidFill>
              </a:rPr>
              <a:pPr/>
              <a:t>8</a:t>
            </a:fld>
            <a:endParaRPr lang="en-US">
              <a:solidFill>
                <a:prstClr val="black">
                  <a:tint val="75000"/>
                </a:prstClr>
              </a:solidFill>
            </a:endParaRPr>
          </a:p>
        </p:txBody>
      </p:sp>
      <p:sp>
        <p:nvSpPr>
          <p:cNvPr id="6" name="TextBox 5"/>
          <p:cNvSpPr txBox="1"/>
          <p:nvPr/>
        </p:nvSpPr>
        <p:spPr>
          <a:xfrm>
            <a:off x="76200" y="6477000"/>
            <a:ext cx="5410200" cy="307777"/>
          </a:xfrm>
          <a:prstGeom prst="rect">
            <a:avLst/>
          </a:prstGeom>
          <a:noFill/>
        </p:spPr>
        <p:txBody>
          <a:bodyPr wrap="square" rtlCol="0">
            <a:spAutoFit/>
          </a:bodyPr>
          <a:lstStyle/>
          <a:p>
            <a:r>
              <a:rPr lang="en-US" sz="1400" dirty="0">
                <a:solidFill>
                  <a:prstClr val="black"/>
                </a:solidFill>
              </a:rPr>
              <a:t>Source: GSQ Total School Profile Table 7, GSQ Questions 5, 13a and 13b</a:t>
            </a:r>
          </a:p>
        </p:txBody>
      </p:sp>
      <p:grpSp>
        <p:nvGrpSpPr>
          <p:cNvPr id="8" name="Group 7"/>
          <p:cNvGrpSpPr/>
          <p:nvPr/>
        </p:nvGrpSpPr>
        <p:grpSpPr>
          <a:xfrm>
            <a:off x="4999038" y="1323846"/>
            <a:ext cx="1908175" cy="1862454"/>
            <a:chOff x="9982200" y="1258888"/>
            <a:chExt cx="1908175" cy="1862454"/>
          </a:xfrm>
        </p:grpSpPr>
        <p:sp>
          <p:nvSpPr>
            <p:cNvPr id="9" name="Oval 8"/>
            <p:cNvSpPr/>
            <p:nvPr/>
          </p:nvSpPr>
          <p:spPr>
            <a:xfrm>
              <a:off x="9982200" y="1258888"/>
              <a:ext cx="1908175" cy="1862454"/>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0078719" y="1451451"/>
              <a:ext cx="1715135" cy="1477328"/>
            </a:xfrm>
            <a:prstGeom prst="rect">
              <a:avLst/>
            </a:prstGeom>
            <a:noFill/>
          </p:spPr>
          <p:txBody>
            <a:bodyPr wrap="square" rtlCol="0">
              <a:spAutoFit/>
            </a:bodyPr>
            <a:lstStyle/>
            <a:p>
              <a:pPr algn="ctr"/>
              <a:r>
                <a:rPr lang="en-US" dirty="0">
                  <a:solidFill>
                    <a:prstClr val="black"/>
                  </a:solidFill>
                </a:rPr>
                <a:t>Women </a:t>
              </a:r>
            </a:p>
            <a:p>
              <a:pPr algn="ctr"/>
              <a:r>
                <a:rPr lang="en-US" dirty="0">
                  <a:solidFill>
                    <a:prstClr val="black"/>
                  </a:solidFill>
                </a:rPr>
                <a:t>more likely to incur educational debt</a:t>
              </a:r>
            </a:p>
          </p:txBody>
        </p:sp>
      </p:grpSp>
    </p:spTree>
    <p:extLst>
      <p:ext uri="{BB962C8B-B14F-4D97-AF65-F5344CB8AC3E}">
        <p14:creationId xmlns:p14="http://schemas.microsoft.com/office/powerpoint/2010/main" val="31543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11617</TotalTime>
  <Words>603</Words>
  <Application>Microsoft Office PowerPoint</Application>
  <PresentationFormat>Widescreen</PresentationFormat>
  <Paragraphs>72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Graduate Finances</vt:lpstr>
      <vt:lpstr>Approximate Average Educational Debt Incurred in Seminary All Graduates, 2013-14 to 2019-2020</vt:lpstr>
      <vt:lpstr>Educational Debt Ranges Incurred, % of All Graduates 2006-2007 to 2019-2020</vt:lpstr>
      <vt:lpstr>Average Debt Incurred in Seminary and % of Borrowers by Degree Program, 2013-2014 to 2019-2020 Graduates</vt:lpstr>
      <vt:lpstr>Educational Debt Incurred in Seminary by Race/Ethnicity, 2019-2020 Graduates</vt:lpstr>
      <vt:lpstr>Educational Debt Incurred in Seminary All Graduates by Age, 2019-2020</vt:lpstr>
      <vt:lpstr>Approximate Average Educational Debt Brought to Seminary All Graduates, 2013-14 to 2018-19</vt:lpstr>
      <vt:lpstr>Educational Debt of All Graduates By Gender, 2019-2020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O. Aleshire</dc:creator>
  <cp:lastModifiedBy>Jo Ann Deasy</cp:lastModifiedBy>
  <cp:revision>749</cp:revision>
  <cp:lastPrinted>2018-08-15T14:55:45Z</cp:lastPrinted>
  <dcterms:created xsi:type="dcterms:W3CDTF">2013-02-26T12:37:31Z</dcterms:created>
  <dcterms:modified xsi:type="dcterms:W3CDTF">2021-03-08T21:50:52Z</dcterms:modified>
</cp:coreProperties>
</file>